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60"/>
  </p:normalViewPr>
  <p:slideViewPr>
    <p:cSldViewPr snapToGrid="0">
      <p:cViewPr varScale="1">
        <p:scale>
          <a:sx n="70" d="100"/>
          <a:sy n="70" d="100"/>
        </p:scale>
        <p:origin x="53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89CD6F-B889-426F-83C4-734A646D0C0C}" type="datetimeFigureOut">
              <a:rPr lang="en-US" smtClean="0"/>
              <a:t>12/16/2020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B0FDF9-3A32-4D6A-8066-545E45AD1350}" type="slidenum">
              <a:rPr lang="en-US" smtClean="0"/>
              <a:t>‹#›</a:t>
            </a:fld>
            <a:endParaRPr lang="en-US"/>
          </a:p>
        </p:txBody>
      </p:sp>
    </p:spTree>
    <p:extLst>
      <p:ext uri="{BB962C8B-B14F-4D97-AF65-F5344CB8AC3E}">
        <p14:creationId xmlns:p14="http://schemas.microsoft.com/office/powerpoint/2010/main" val="3215448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Regional Economic Partnership (RCEP) trade agreement event took place on November 15th where a total of 15 countries in the Pacific and East Asia signed the trade agreement (The Economist, 2020). This created the largest trading bloc globally. RCEP talks begun in 2012 where 16 countries as well as the 10 Associations of Southeast Asian Nations (ASEAN) countries, India, Australia, China, New Zealand, South Korea and Japan were involved. RCEP is also responsible for Foreign Direct Investment’s 19 percent and services trade’s 18 percent outflows.</a:t>
            </a:r>
          </a:p>
          <a:p>
            <a:endParaRPr lang="en-US" dirty="0"/>
          </a:p>
        </p:txBody>
      </p:sp>
      <p:sp>
        <p:nvSpPr>
          <p:cNvPr id="4" name="Slide Number Placeholder 3"/>
          <p:cNvSpPr>
            <a:spLocks noGrp="1"/>
          </p:cNvSpPr>
          <p:nvPr>
            <p:ph type="sldNum" sz="quarter" idx="5"/>
          </p:nvPr>
        </p:nvSpPr>
        <p:spPr/>
        <p:txBody>
          <a:bodyPr/>
          <a:lstStyle/>
          <a:p>
            <a:fld id="{33B0FDF9-3A32-4D6A-8066-545E45AD1350}" type="slidenum">
              <a:rPr lang="en-US" smtClean="0"/>
              <a:t>2</a:t>
            </a:fld>
            <a:endParaRPr lang="en-US"/>
          </a:p>
        </p:txBody>
      </p:sp>
    </p:spTree>
    <p:extLst>
      <p:ext uri="{BB962C8B-B14F-4D97-AF65-F5344CB8AC3E}">
        <p14:creationId xmlns:p14="http://schemas.microsoft.com/office/powerpoint/2010/main" val="2748110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RCEP trade bloc, propelled by China, has attained fame in international investments and trade, and also outrun large high-income trade blocs growth over the past years. The development of Southeast Asian and China’s economies can be related to the rising shares of the RCEP bloc in the world’s trade, GDP and FDI for the past few decades. This is also responsible for propelling RCEP’s overtaking of trading blocs that were huge at the century’s beginning, including the European Union (EU) and North America Free Trade Agreement (</a:t>
            </a:r>
            <a:r>
              <a:rPr lang="en-US" dirty="0" err="1"/>
              <a:t>Kuo</a:t>
            </a:r>
            <a:r>
              <a:rPr lang="en-US" dirty="0"/>
              <a:t>, 2020).</a:t>
            </a:r>
          </a:p>
          <a:p>
            <a:endParaRPr lang="en-US" dirty="0"/>
          </a:p>
        </p:txBody>
      </p:sp>
      <p:sp>
        <p:nvSpPr>
          <p:cNvPr id="4" name="Slide Number Placeholder 3"/>
          <p:cNvSpPr>
            <a:spLocks noGrp="1"/>
          </p:cNvSpPr>
          <p:nvPr>
            <p:ph type="sldNum" sz="quarter" idx="5"/>
          </p:nvPr>
        </p:nvSpPr>
        <p:spPr/>
        <p:txBody>
          <a:bodyPr/>
          <a:lstStyle/>
          <a:p>
            <a:fld id="{33B0FDF9-3A32-4D6A-8066-545E45AD1350}" type="slidenum">
              <a:rPr lang="en-US" smtClean="0"/>
              <a:t>3</a:t>
            </a:fld>
            <a:endParaRPr lang="en-US"/>
          </a:p>
        </p:txBody>
      </p:sp>
    </p:spTree>
    <p:extLst>
      <p:ext uri="{BB962C8B-B14F-4D97-AF65-F5344CB8AC3E}">
        <p14:creationId xmlns:p14="http://schemas.microsoft.com/office/powerpoint/2010/main" val="1829085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RCEP intensifies investment and trade relations between member nations by reducing its non-tariff barriers (NTBs) on services and goods trade. RCEP concentrates on non-tariff barriers since import tariffs had been minimal between RCEP members even before the signing of the agreement (</a:t>
            </a:r>
            <a:r>
              <a:rPr lang="en-US" dirty="0" err="1"/>
              <a:t>Kuo</a:t>
            </a:r>
            <a:r>
              <a:rPr lang="en-US" dirty="0"/>
              <a:t>, 2020). Low import tariff’s coordinates the facilitation imposed by nations on the marketing of products, giving more assurance to investor and traders. As maybe the most significant feature, the RCEP trade agreement lines up regulations of origin for these 15 countries, smoothening the integration of the agreement’s participants into the identical chain of production.</a:t>
            </a:r>
          </a:p>
        </p:txBody>
      </p:sp>
      <p:sp>
        <p:nvSpPr>
          <p:cNvPr id="4" name="Slide Number Placeholder 3"/>
          <p:cNvSpPr>
            <a:spLocks noGrp="1"/>
          </p:cNvSpPr>
          <p:nvPr>
            <p:ph type="sldNum" sz="quarter" idx="5"/>
          </p:nvPr>
        </p:nvSpPr>
        <p:spPr/>
        <p:txBody>
          <a:bodyPr/>
          <a:lstStyle/>
          <a:p>
            <a:fld id="{33B0FDF9-3A32-4D6A-8066-545E45AD1350}" type="slidenum">
              <a:rPr lang="en-US" smtClean="0"/>
              <a:t>4</a:t>
            </a:fld>
            <a:endParaRPr lang="en-US"/>
          </a:p>
        </p:txBody>
      </p:sp>
    </p:spTree>
    <p:extLst>
      <p:ext uri="{BB962C8B-B14F-4D97-AF65-F5344CB8AC3E}">
        <p14:creationId xmlns:p14="http://schemas.microsoft.com/office/powerpoint/2010/main" val="3172992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could assist members in attracting an enormous share of global value chains (GVCs) and increase their specialization, which may be significant at a time when China-U.S. trade altercation has intensified GVCs’ reconfiguration in and out of China. Relevant provisions in services are also covered by the RCEP (The Economist, 2020).</a:t>
            </a:r>
          </a:p>
          <a:p>
            <a:endParaRPr lang="en-US" dirty="0"/>
          </a:p>
        </p:txBody>
      </p:sp>
      <p:sp>
        <p:nvSpPr>
          <p:cNvPr id="4" name="Slide Number Placeholder 3"/>
          <p:cNvSpPr>
            <a:spLocks noGrp="1"/>
          </p:cNvSpPr>
          <p:nvPr>
            <p:ph type="sldNum" sz="quarter" idx="5"/>
          </p:nvPr>
        </p:nvSpPr>
        <p:spPr/>
        <p:txBody>
          <a:bodyPr/>
          <a:lstStyle/>
          <a:p>
            <a:fld id="{33B0FDF9-3A32-4D6A-8066-545E45AD1350}" type="slidenum">
              <a:rPr lang="en-US" smtClean="0"/>
              <a:t>5</a:t>
            </a:fld>
            <a:endParaRPr lang="en-US"/>
          </a:p>
        </p:txBody>
      </p:sp>
    </p:spTree>
    <p:extLst>
      <p:ext uri="{BB962C8B-B14F-4D97-AF65-F5344CB8AC3E}">
        <p14:creationId xmlns:p14="http://schemas.microsoft.com/office/powerpoint/2010/main" val="306458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having a significant effect on the global economy, RCEP majorly benefits its country members whereas, gains from different non-members are limited (</a:t>
            </a:r>
            <a:r>
              <a:rPr lang="en-US" dirty="0" err="1"/>
              <a:t>Kuo</a:t>
            </a:r>
            <a:r>
              <a:rPr lang="en-US" dirty="0"/>
              <a:t>, 2020). Reduction in investment and trade barriers would propel the integration of the economy among the RCEP country members giving way to advantageous gains from trading. The latest model work proposes that by the year 2030, the agreement would propel the trading bloc’s GDP by 0.4 percent, with 0.2 percent for members of ASEAN and 0.3 percent growth for China (International Business, 2012).</a:t>
            </a:r>
          </a:p>
        </p:txBody>
      </p:sp>
      <p:sp>
        <p:nvSpPr>
          <p:cNvPr id="4" name="Slide Number Placeholder 3"/>
          <p:cNvSpPr>
            <a:spLocks noGrp="1"/>
          </p:cNvSpPr>
          <p:nvPr>
            <p:ph type="sldNum" sz="quarter" idx="5"/>
          </p:nvPr>
        </p:nvSpPr>
        <p:spPr/>
        <p:txBody>
          <a:bodyPr/>
          <a:lstStyle/>
          <a:p>
            <a:fld id="{33B0FDF9-3A32-4D6A-8066-545E45AD1350}" type="slidenum">
              <a:rPr lang="en-US" smtClean="0"/>
              <a:t>6</a:t>
            </a:fld>
            <a:endParaRPr lang="en-US"/>
          </a:p>
        </p:txBody>
      </p:sp>
    </p:spTree>
    <p:extLst>
      <p:ext uri="{BB962C8B-B14F-4D97-AF65-F5344CB8AC3E}">
        <p14:creationId xmlns:p14="http://schemas.microsoft.com/office/powerpoint/2010/main" val="2652671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 driving the anticipated mild constructive effect of RCEP on the global economy, which is projected to be 0.1 percent of the world’s GDP. However, non-members' benefits are likely trivial. In this entire trade bloc, ASEAN countries may benefit the least from this agreement than the other countries in deeper trade agreements. ASEAN countries possess the least scope to decrease the barriers between them and other members given the current trade agreements’ web, thus, resulting in them gaining fewer benefits between the RCEP members (</a:t>
            </a:r>
            <a:r>
              <a:rPr lang="en-US" dirty="0" err="1"/>
              <a:t>Dadush</a:t>
            </a:r>
            <a:r>
              <a:rPr lang="en-US" dirty="0"/>
              <a:t> &amp; </a:t>
            </a:r>
            <a:r>
              <a:rPr lang="en-US" dirty="0" err="1"/>
              <a:t>Darandary</a:t>
            </a:r>
            <a:r>
              <a:rPr lang="en-US" dirty="0"/>
              <a:t>, 2020).</a:t>
            </a:r>
          </a:p>
          <a:p>
            <a:endParaRPr lang="en-US" dirty="0"/>
          </a:p>
        </p:txBody>
      </p:sp>
      <p:sp>
        <p:nvSpPr>
          <p:cNvPr id="4" name="Slide Number Placeholder 3"/>
          <p:cNvSpPr>
            <a:spLocks noGrp="1"/>
          </p:cNvSpPr>
          <p:nvPr>
            <p:ph type="sldNum" sz="quarter" idx="5"/>
          </p:nvPr>
        </p:nvSpPr>
        <p:spPr/>
        <p:txBody>
          <a:bodyPr/>
          <a:lstStyle/>
          <a:p>
            <a:fld id="{33B0FDF9-3A32-4D6A-8066-545E45AD1350}" type="slidenum">
              <a:rPr lang="en-US" smtClean="0"/>
              <a:t>7</a:t>
            </a:fld>
            <a:endParaRPr lang="en-US"/>
          </a:p>
        </p:txBody>
      </p:sp>
    </p:spTree>
    <p:extLst>
      <p:ext uri="{BB962C8B-B14F-4D97-AF65-F5344CB8AC3E}">
        <p14:creationId xmlns:p14="http://schemas.microsoft.com/office/powerpoint/2010/main" val="1464711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makes economies such as Malaysia and Vietnam contemplated to gain more from other agreements such as the Comprehensive and Progressive Agreement for Trans-Pacific Partnership (CPTPP) than from RCEP. These other agreements too are ambitious the same way RCEP is or even more.</a:t>
            </a:r>
          </a:p>
          <a:p>
            <a:endParaRPr lang="en-US" dirty="0"/>
          </a:p>
        </p:txBody>
      </p:sp>
      <p:sp>
        <p:nvSpPr>
          <p:cNvPr id="4" name="Slide Number Placeholder 3"/>
          <p:cNvSpPr>
            <a:spLocks noGrp="1"/>
          </p:cNvSpPr>
          <p:nvPr>
            <p:ph type="sldNum" sz="quarter" idx="5"/>
          </p:nvPr>
        </p:nvSpPr>
        <p:spPr/>
        <p:txBody>
          <a:bodyPr/>
          <a:lstStyle/>
          <a:p>
            <a:fld id="{33B0FDF9-3A32-4D6A-8066-545E45AD1350}" type="slidenum">
              <a:rPr lang="en-US" smtClean="0"/>
              <a:t>8</a:t>
            </a:fld>
            <a:endParaRPr lang="en-US"/>
          </a:p>
        </p:txBody>
      </p:sp>
    </p:spTree>
    <p:extLst>
      <p:ext uri="{BB962C8B-B14F-4D97-AF65-F5344CB8AC3E}">
        <p14:creationId xmlns:p14="http://schemas.microsoft.com/office/powerpoint/2010/main" val="3402232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 countries such as Indonesia may result in agreeing with other nations in the CPTPP than the RCEP signatories. The biggest driver for the RCEP appeared to be the fact that United State leader by then, believed that there was no benefit for their country being associated with the large multilateral unchained trade deal (McDonald, 2020). However, China was very enthusiastic when they thought of a huge multilateral trade deal came up because, unlike the US, China save some benefits from this type of trade deals. In China, there is job flow due to cheap labor, therefore, China may be open to free trade according to the US.</a:t>
            </a:r>
          </a:p>
          <a:p>
            <a:endParaRPr lang="en-US" dirty="0"/>
          </a:p>
        </p:txBody>
      </p:sp>
      <p:sp>
        <p:nvSpPr>
          <p:cNvPr id="4" name="Slide Number Placeholder 3"/>
          <p:cNvSpPr>
            <a:spLocks noGrp="1"/>
          </p:cNvSpPr>
          <p:nvPr>
            <p:ph type="sldNum" sz="quarter" idx="5"/>
          </p:nvPr>
        </p:nvSpPr>
        <p:spPr/>
        <p:txBody>
          <a:bodyPr/>
          <a:lstStyle/>
          <a:p>
            <a:fld id="{33B0FDF9-3A32-4D6A-8066-545E45AD1350}" type="slidenum">
              <a:rPr lang="en-US" smtClean="0"/>
              <a:t>9</a:t>
            </a:fld>
            <a:endParaRPr lang="en-US"/>
          </a:p>
        </p:txBody>
      </p:sp>
    </p:spTree>
    <p:extLst>
      <p:ext uri="{BB962C8B-B14F-4D97-AF65-F5344CB8AC3E}">
        <p14:creationId xmlns:p14="http://schemas.microsoft.com/office/powerpoint/2010/main" val="936323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International Business (2012), China having the second-largest economy with $15.26 trillion as its GDP as of 2016 would result in crushing the number one when the RCEP trade agreement picks. Taking into consideration that Japan and India are the third and fourth are the third and fourth-largest world economies respectively yet they are all involved in the RCEP (</a:t>
            </a:r>
            <a:r>
              <a:rPr lang="en-US" dirty="0" err="1"/>
              <a:t>Nytimes</a:t>
            </a:r>
            <a:r>
              <a:rPr lang="en-US" dirty="0"/>
              <a:t>. Com, 2020).</a:t>
            </a:r>
          </a:p>
          <a:p>
            <a:endParaRPr lang="en-US" dirty="0"/>
          </a:p>
        </p:txBody>
      </p:sp>
      <p:sp>
        <p:nvSpPr>
          <p:cNvPr id="4" name="Slide Number Placeholder 3"/>
          <p:cNvSpPr>
            <a:spLocks noGrp="1"/>
          </p:cNvSpPr>
          <p:nvPr>
            <p:ph type="sldNum" sz="quarter" idx="5"/>
          </p:nvPr>
        </p:nvSpPr>
        <p:spPr/>
        <p:txBody>
          <a:bodyPr/>
          <a:lstStyle/>
          <a:p>
            <a:fld id="{33B0FDF9-3A32-4D6A-8066-545E45AD1350}" type="slidenum">
              <a:rPr lang="en-US" smtClean="0"/>
              <a:t>10</a:t>
            </a:fld>
            <a:endParaRPr lang="en-US"/>
          </a:p>
        </p:txBody>
      </p:sp>
    </p:spTree>
    <p:extLst>
      <p:ext uri="{BB962C8B-B14F-4D97-AF65-F5344CB8AC3E}">
        <p14:creationId xmlns:p14="http://schemas.microsoft.com/office/powerpoint/2010/main" val="3307888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Currently, the Pacific regions are slowly dominating when it comes to the world economy. With time, they may end up completely dominating globally. In this new era, countries that may like to be involved with the US in trade may face new barriers in duties, tariffs and taxes. This agreement is slowly shifting the tectonic plates of the international economy. The agreement redefines the trade landscape by the creation of a new framework for firms to consider when they are doing business internationally.</a:t>
            </a:r>
          </a:p>
          <a:p>
            <a:endParaRPr lang="en-US" dirty="0"/>
          </a:p>
        </p:txBody>
      </p:sp>
      <p:sp>
        <p:nvSpPr>
          <p:cNvPr id="4" name="Slide Number Placeholder 3"/>
          <p:cNvSpPr>
            <a:spLocks noGrp="1"/>
          </p:cNvSpPr>
          <p:nvPr>
            <p:ph type="sldNum" sz="quarter" idx="5"/>
          </p:nvPr>
        </p:nvSpPr>
        <p:spPr/>
        <p:txBody>
          <a:bodyPr/>
          <a:lstStyle/>
          <a:p>
            <a:fld id="{33B0FDF9-3A32-4D6A-8066-545E45AD1350}" type="slidenum">
              <a:rPr lang="en-US" smtClean="0"/>
              <a:t>11</a:t>
            </a:fld>
            <a:endParaRPr lang="en-US"/>
          </a:p>
        </p:txBody>
      </p:sp>
    </p:spTree>
    <p:extLst>
      <p:ext uri="{BB962C8B-B14F-4D97-AF65-F5344CB8AC3E}">
        <p14:creationId xmlns:p14="http://schemas.microsoft.com/office/powerpoint/2010/main" val="1627386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European Union is affected slightly by the RCEP agreement. However, these effects are not negligible and will be felt with time. From the standpoint of companies in Europe, the RCEP is a free trade agreement among three powerhouses; the Republic of Korea, Japan and China. Under the RCEP, China is committed to reducing tariffs on its exports by 86 percent, auto parts included (</a:t>
            </a:r>
            <a:r>
              <a:rPr lang="en-US" dirty="0" err="1"/>
              <a:t>Nytimes.Com</a:t>
            </a:r>
            <a:r>
              <a:rPr lang="en-US" dirty="0"/>
              <a:t>, 2020).</a:t>
            </a:r>
          </a:p>
        </p:txBody>
      </p:sp>
      <p:sp>
        <p:nvSpPr>
          <p:cNvPr id="4" name="Slide Number Placeholder 3"/>
          <p:cNvSpPr>
            <a:spLocks noGrp="1"/>
          </p:cNvSpPr>
          <p:nvPr>
            <p:ph type="sldNum" sz="quarter" idx="5"/>
          </p:nvPr>
        </p:nvSpPr>
        <p:spPr/>
        <p:txBody>
          <a:bodyPr/>
          <a:lstStyle/>
          <a:p>
            <a:fld id="{33B0FDF9-3A32-4D6A-8066-545E45AD1350}" type="slidenum">
              <a:rPr lang="en-US" smtClean="0"/>
              <a:t>12</a:t>
            </a:fld>
            <a:endParaRPr lang="en-US"/>
          </a:p>
        </p:txBody>
      </p:sp>
    </p:spTree>
    <p:extLst>
      <p:ext uri="{BB962C8B-B14F-4D97-AF65-F5344CB8AC3E}">
        <p14:creationId xmlns:p14="http://schemas.microsoft.com/office/powerpoint/2010/main" val="3333453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powerhouses produce $5.3 trillion of worth-added in production in 2019, which is over a trillion higher than the EU and US combined (</a:t>
            </a:r>
            <a:r>
              <a:rPr lang="en-US" dirty="0" err="1"/>
              <a:t>Dadush</a:t>
            </a:r>
            <a:r>
              <a:rPr lang="en-US" dirty="0"/>
              <a:t> &amp; </a:t>
            </a:r>
            <a:r>
              <a:rPr lang="en-US" dirty="0" err="1"/>
              <a:t>Darandary</a:t>
            </a:r>
            <a:r>
              <a:rPr lang="en-US" dirty="0"/>
              <a:t>, 2020). Additionally, RCEP allows for the outreach of over 675 million individuals far from Australia, ASEAN and New Zealand other than the population of Japan, China and the Republic of Korea (The Economist, 2020). The biggest concern for the EU is its exports being displaced to RCEP signatories because of the preferred margins granted to the other members. This is commonly described as a trade diversion.</a:t>
            </a:r>
          </a:p>
        </p:txBody>
      </p:sp>
      <p:sp>
        <p:nvSpPr>
          <p:cNvPr id="4" name="Slide Number Placeholder 3"/>
          <p:cNvSpPr>
            <a:spLocks noGrp="1"/>
          </p:cNvSpPr>
          <p:nvPr>
            <p:ph type="sldNum" sz="quarter" idx="5"/>
          </p:nvPr>
        </p:nvSpPr>
        <p:spPr/>
        <p:txBody>
          <a:bodyPr/>
          <a:lstStyle/>
          <a:p>
            <a:fld id="{33B0FDF9-3A32-4D6A-8066-545E45AD1350}" type="slidenum">
              <a:rPr lang="en-US" smtClean="0"/>
              <a:t>13</a:t>
            </a:fld>
            <a:endParaRPr lang="en-US"/>
          </a:p>
        </p:txBody>
      </p:sp>
    </p:spTree>
    <p:extLst>
      <p:ext uri="{BB962C8B-B14F-4D97-AF65-F5344CB8AC3E}">
        <p14:creationId xmlns:p14="http://schemas.microsoft.com/office/powerpoint/2010/main" val="3922201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RCEP will be responsible numerous shifts of companies due to the tariffs provided. This in </a:t>
            </a:r>
            <a:r>
              <a:rPr lang="en-US" dirty="0" smtClean="0"/>
              <a:t>turn </a:t>
            </a:r>
            <a:r>
              <a:rPr lang="en-US" dirty="0"/>
              <a:t>will hurt major economic powerhouses especially those who are dissociated totally with the Pacific region. Those that are rigid to change such as the US may be significantly affected when the Pacific region takes over as the number one powerhouse economically. If the current trend continues, most companies will be forced to reduce prices or even shut down completely.</a:t>
            </a:r>
          </a:p>
          <a:p>
            <a:endParaRPr lang="en-US" dirty="0"/>
          </a:p>
        </p:txBody>
      </p:sp>
      <p:sp>
        <p:nvSpPr>
          <p:cNvPr id="4" name="Slide Number Placeholder 3"/>
          <p:cNvSpPr>
            <a:spLocks noGrp="1"/>
          </p:cNvSpPr>
          <p:nvPr>
            <p:ph type="sldNum" sz="quarter" idx="5"/>
          </p:nvPr>
        </p:nvSpPr>
        <p:spPr/>
        <p:txBody>
          <a:bodyPr/>
          <a:lstStyle/>
          <a:p>
            <a:fld id="{33B0FDF9-3A32-4D6A-8066-545E45AD1350}" type="slidenum">
              <a:rPr lang="en-US" smtClean="0"/>
              <a:t>14</a:t>
            </a:fld>
            <a:endParaRPr lang="en-US"/>
          </a:p>
        </p:txBody>
      </p:sp>
    </p:spTree>
    <p:extLst>
      <p:ext uri="{BB962C8B-B14F-4D97-AF65-F5344CB8AC3E}">
        <p14:creationId xmlns:p14="http://schemas.microsoft.com/office/powerpoint/2010/main" val="1373275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lgn="l"/>
            <a:fld id="{0DCFB061-4267-4D9F-8017-6F550D3068DF}" type="datetime1">
              <a:rPr lang="en-US" smtClean="0"/>
              <a:t>12/16/2020</a:t>
            </a:fld>
            <a:endParaRPr lang="en-US" dirty="0"/>
          </a:p>
        </p:txBody>
      </p:sp>
      <p:sp>
        <p:nvSpPr>
          <p:cNvPr id="5" name="Footer Placeholder 4"/>
          <p:cNvSpPr>
            <a:spLocks noGrp="1"/>
          </p:cNvSpPr>
          <p:nvPr>
            <p:ph type="ftr" sz="quarter" idx="1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342589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A4ED5C-5A53-433E-8A55-46F54CE81DA5}" type="datetime1">
              <a:rPr lang="en-US" smtClean="0"/>
              <a:t>12/16/2020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254797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CABC0C-B6DF-45E9-B954-11C99AA62C3E}" type="datetime1">
              <a:rPr lang="en-US" smtClean="0"/>
              <a:t>12/16/2020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464230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AB71B9-2624-4F21-93EE-35A78B1A0DAD}" type="datetime1">
              <a:rPr lang="en-US" smtClean="0"/>
              <a:t>12/16/2020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1857032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D37C2A-BE2E-4840-A907-3254E2916C96}" type="datetime1">
              <a:rPr lang="en-US" smtClean="0"/>
              <a:t>12/16/2020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438236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5CD215-1C45-48A0-8534-39FFE8A7C95A}" type="datetime1">
              <a:rPr lang="en-US" smtClean="0"/>
              <a:t>12/16/2020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372231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363A0F-DEF3-4134-98D0-2E1276938A8B}" type="datetime1">
              <a:rPr lang="en-US" smtClean="0"/>
              <a:t>12/16/2020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680957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A2E4C8-2960-4ADD-862C-4D9643CB15AC}" type="datetime1">
              <a:rPr lang="en-US" smtClean="0"/>
              <a:t>12/16/2020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993246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BDEA15-09CD-4275-A8E0-385C965F48B0}" type="datetime1">
              <a:rPr lang="en-US" smtClean="0"/>
              <a:t>12/16/2020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436901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F8082C-0922-4249-A612-B415F5231620}" type="datetime1">
              <a:rPr lang="en-US" smtClean="0"/>
              <a:t>12/16/2020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95129417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F8082C-0922-4249-A612-B415F5231620}" type="datetime1">
              <a:rPr lang="en-US" smtClean="0"/>
              <a:t>12/16/2020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8240074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F8082C-0922-4249-A612-B415F5231620}" type="datetime1">
              <a:rPr lang="en-US" smtClean="0"/>
              <a:t>12/16/2020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50464467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F8082C-0922-4249-A612-B415F5231620}" type="datetime1">
              <a:rPr lang="en-US" smtClean="0"/>
              <a:t>12/16/2020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0564794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F8082C-0922-4249-A612-B415F5231620}" type="datetime1">
              <a:rPr lang="en-US" smtClean="0"/>
              <a:t>12/16/2020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04844786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41BC61-5547-4A60-8DA1-6699760D9972}" type="datetime1">
              <a:rPr lang="en-US" smtClean="0"/>
              <a:t>12/16/2020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469557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B9D1C6-60D0-4CD1-8F31-F912522EB041}" type="datetime1">
              <a:rPr lang="en-US" smtClean="0"/>
              <a:t>12/16/2020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654652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AF8082C-0922-4249-A612-B415F5231620}" type="datetime1">
              <a:rPr lang="en-US" smtClean="0"/>
              <a:t>12/16/2020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12314395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saylordotorg.github.io/text_international-" TargetMode="External"/><Relationship Id="rId2" Type="http://schemas.openxmlformats.org/officeDocument/2006/relationships/hyperlink" Target="https://theaseanpost.com/article/impact-rcep-european-union" TargetMode="External"/><Relationship Id="rId1" Type="http://schemas.openxmlformats.org/officeDocument/2006/relationships/slideLayout" Target="../slideLayouts/slideLayout2.xml"/><Relationship Id="rId6" Type="http://schemas.openxmlformats.org/officeDocument/2006/relationships/hyperlink" Target="https://www.economist.com/finance-and-economics/2020/11/15/the-meaning-of-rcep-" TargetMode="External"/><Relationship Id="rId5" Type="http://schemas.openxmlformats.org/officeDocument/2006/relationships/hyperlink" Target="https://www.nytimes.com/2020/11/15/business/china-trade-rcep.html" TargetMode="External"/><Relationship Id="rId4" Type="http://schemas.openxmlformats.org/officeDocument/2006/relationships/hyperlink" Target="https://www.bbc.com/news/business-548992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85D69C-B99A-4E7C-9FE2-7A88A3F97A61}"/>
              </a:ext>
            </a:extLst>
          </p:cNvPr>
          <p:cNvSpPr>
            <a:spLocks noGrp="1"/>
          </p:cNvSpPr>
          <p:nvPr>
            <p:ph type="ctrTitle"/>
          </p:nvPr>
        </p:nvSpPr>
        <p:spPr>
          <a:xfrm>
            <a:off x="1635103" y="697832"/>
            <a:ext cx="4741843" cy="2533123"/>
          </a:xfrm>
        </p:spPr>
        <p:txBody>
          <a:bodyPr>
            <a:normAutofit fontScale="90000"/>
          </a:bodyPr>
          <a:lstStyle/>
          <a:p>
            <a:pPr algn="ctr"/>
            <a:r>
              <a:rPr lang="en-US" sz="4400" dirty="0">
                <a:solidFill>
                  <a:schemeClr val="accent1">
                    <a:lumMod val="50000"/>
                  </a:schemeClr>
                </a:solidFill>
                <a:latin typeface="Times New Roman" panose="02020603050405020304" pitchFamily="18" charset="0"/>
                <a:cs typeface="Times New Roman" panose="02020603050405020304" pitchFamily="18" charset="0"/>
              </a:rPr>
              <a:t/>
            </a:r>
            <a:br>
              <a:rPr lang="en-US" sz="4400" dirty="0">
                <a:solidFill>
                  <a:schemeClr val="accent1">
                    <a:lumMod val="50000"/>
                  </a:schemeClr>
                </a:solidFill>
                <a:latin typeface="Times New Roman" panose="02020603050405020304" pitchFamily="18" charset="0"/>
                <a:cs typeface="Times New Roman" panose="02020603050405020304" pitchFamily="18" charset="0"/>
              </a:rPr>
            </a:br>
            <a:r>
              <a:rPr lang="en-US" sz="4400" dirty="0">
                <a:solidFill>
                  <a:schemeClr val="accent1">
                    <a:lumMod val="50000"/>
                  </a:schemeClr>
                </a:solidFill>
                <a:latin typeface="Times New Roman" panose="02020603050405020304" pitchFamily="18" charset="0"/>
                <a:cs typeface="Times New Roman" panose="02020603050405020304" pitchFamily="18" charset="0"/>
              </a:rPr>
              <a:t>Regional Comprehensive Economic Partnership</a:t>
            </a:r>
          </a:p>
        </p:txBody>
      </p:sp>
      <p:sp>
        <p:nvSpPr>
          <p:cNvPr id="3" name="Subtitle 2">
            <a:extLst>
              <a:ext uri="{FF2B5EF4-FFF2-40B4-BE49-F238E27FC236}">
                <a16:creationId xmlns:a16="http://schemas.microsoft.com/office/drawing/2014/main" xmlns="" id="{1C1AF466-2B3B-4BEB-9B3B-A55B19C4C347}"/>
              </a:ext>
            </a:extLst>
          </p:cNvPr>
          <p:cNvSpPr>
            <a:spLocks noGrp="1"/>
          </p:cNvSpPr>
          <p:nvPr>
            <p:ph type="subTitle" idx="1"/>
          </p:nvPr>
        </p:nvSpPr>
        <p:spPr>
          <a:xfrm>
            <a:off x="1635104" y="3751119"/>
            <a:ext cx="4797502" cy="2745934"/>
          </a:xfrm>
        </p:spPr>
        <p:txBody>
          <a:bodyPr anchor="t">
            <a:normAutofit fontScale="25000" lnSpcReduction="20000"/>
          </a:bodyPr>
          <a:lstStyle/>
          <a:p>
            <a:pPr marL="0" marR="0" indent="0" algn="ctr">
              <a:lnSpc>
                <a:spcPct val="200000"/>
              </a:lnSpc>
              <a:spcBef>
                <a:spcPts val="0"/>
              </a:spcBef>
              <a:spcAft>
                <a:spcPts val="800"/>
              </a:spcAft>
            </a:pPr>
            <a:r>
              <a:rPr lang="en-US" sz="8000" dirty="0">
                <a:solidFill>
                  <a:schemeClr val="accent1">
                    <a:lumMod val="50000"/>
                  </a:schemeClr>
                </a:solidFill>
                <a:effectLst/>
                <a:latin typeface="Times New Roman" panose="02020603050405020304" pitchFamily="18" charset="0"/>
                <a:ea typeface="Calibri" panose="020F0502020204030204" pitchFamily="34" charset="0"/>
              </a:rPr>
              <a:t>Student’s Name</a:t>
            </a:r>
          </a:p>
          <a:p>
            <a:pPr marL="0" marR="0" indent="0" algn="ctr">
              <a:lnSpc>
                <a:spcPct val="200000"/>
              </a:lnSpc>
              <a:spcBef>
                <a:spcPts val="0"/>
              </a:spcBef>
              <a:spcAft>
                <a:spcPts val="800"/>
              </a:spcAft>
            </a:pPr>
            <a:r>
              <a:rPr lang="en-US" sz="8000" dirty="0">
                <a:solidFill>
                  <a:schemeClr val="accent1">
                    <a:lumMod val="50000"/>
                  </a:schemeClr>
                </a:solidFill>
                <a:effectLst/>
                <a:latin typeface="Times New Roman" panose="02020603050405020304" pitchFamily="18" charset="0"/>
                <a:ea typeface="Calibri" panose="020F0502020204030204" pitchFamily="34" charset="0"/>
              </a:rPr>
              <a:t>Trident University International</a:t>
            </a:r>
          </a:p>
          <a:p>
            <a:pPr marL="0" marR="0" indent="0" algn="ctr">
              <a:lnSpc>
                <a:spcPct val="200000"/>
              </a:lnSpc>
              <a:spcBef>
                <a:spcPts val="0"/>
              </a:spcBef>
              <a:spcAft>
                <a:spcPts val="800"/>
              </a:spcAft>
            </a:pPr>
            <a:r>
              <a:rPr lang="en-US" sz="8000" dirty="0">
                <a:solidFill>
                  <a:schemeClr val="accent1">
                    <a:lumMod val="50000"/>
                  </a:schemeClr>
                </a:solidFill>
                <a:effectLst/>
                <a:latin typeface="Times New Roman" panose="02020603050405020304" pitchFamily="18" charset="0"/>
                <a:ea typeface="Calibri" panose="020F0502020204030204" pitchFamily="34" charset="0"/>
              </a:rPr>
              <a:t>Professor’s Name</a:t>
            </a:r>
          </a:p>
          <a:p>
            <a:pPr marL="0" marR="0" indent="0" algn="ctr">
              <a:lnSpc>
                <a:spcPct val="200000"/>
              </a:lnSpc>
              <a:spcBef>
                <a:spcPts val="0"/>
              </a:spcBef>
              <a:spcAft>
                <a:spcPts val="800"/>
              </a:spcAft>
            </a:pPr>
            <a:r>
              <a:rPr lang="en-US" sz="8000" dirty="0">
                <a:solidFill>
                  <a:schemeClr val="accent1">
                    <a:lumMod val="50000"/>
                  </a:schemeClr>
                </a:solidFill>
                <a:effectLst/>
                <a:latin typeface="Times New Roman" panose="02020603050405020304" pitchFamily="18" charset="0"/>
                <a:ea typeface="Calibri" panose="020F0502020204030204" pitchFamily="34" charset="0"/>
              </a:rPr>
              <a:t>Date of Submission</a:t>
            </a:r>
          </a:p>
          <a:p>
            <a:pPr algn="ctr"/>
            <a:endParaRPr lang="en-US" dirty="0">
              <a:solidFill>
                <a:schemeClr val="accent1">
                  <a:lumMod val="50000"/>
                </a:schemeClr>
              </a:solidFill>
            </a:endParaRPr>
          </a:p>
        </p:txBody>
      </p:sp>
      <p:pic>
        <p:nvPicPr>
          <p:cNvPr id="4" name="Picture 3">
            <a:extLst>
              <a:ext uri="{FF2B5EF4-FFF2-40B4-BE49-F238E27FC236}">
                <a16:creationId xmlns:a16="http://schemas.microsoft.com/office/drawing/2014/main" xmlns="" id="{788BA045-07A9-46F3-8120-087EE05B7A69}"/>
              </a:ext>
            </a:extLst>
          </p:cNvPr>
          <p:cNvPicPr>
            <a:picLocks noChangeAspect="1"/>
          </p:cNvPicPr>
          <p:nvPr/>
        </p:nvPicPr>
        <p:blipFill rotWithShape="1">
          <a:blip r:embed="rId2"/>
          <a:srcRect l="28068" r="20034" b="-2"/>
          <a:stretch/>
        </p:blipFill>
        <p:spPr>
          <a:xfrm>
            <a:off x="6859936" y="-2"/>
            <a:ext cx="5332064" cy="6858002"/>
          </a:xfrm>
          <a:prstGeom prst="rect">
            <a:avLst/>
          </a:prstGeom>
        </p:spPr>
      </p:pic>
    </p:spTree>
    <p:extLst>
      <p:ext uri="{BB962C8B-B14F-4D97-AF65-F5344CB8AC3E}">
        <p14:creationId xmlns:p14="http://schemas.microsoft.com/office/powerpoint/2010/main" val="3966661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797162-4D4B-4A87-8E91-BF8F5775157F}"/>
              </a:ext>
            </a:extLst>
          </p:cNvPr>
          <p:cNvSpPr>
            <a:spLocks noGrp="1"/>
          </p:cNvSpPr>
          <p:nvPr>
            <p:ph type="title"/>
          </p:nvPr>
        </p:nvSpPr>
        <p:spPr>
          <a:xfrm>
            <a:off x="677334" y="609600"/>
            <a:ext cx="8596668" cy="1026695"/>
          </a:xfrm>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C5FE30D3-D2E5-406F-B17B-054B3B31F18B}"/>
              </a:ext>
            </a:extLst>
          </p:cNvPr>
          <p:cNvSpPr>
            <a:spLocks noGrp="1"/>
          </p:cNvSpPr>
          <p:nvPr>
            <p:ph idx="1"/>
          </p:nvPr>
        </p:nvSpPr>
        <p:spPr>
          <a:xfrm>
            <a:off x="677334" y="1636295"/>
            <a:ext cx="8596668" cy="4788568"/>
          </a:xfrm>
        </p:spPr>
        <p:txBody>
          <a:bodyPr>
            <a:normAutofit/>
          </a:bodyPr>
          <a:lstStyle/>
          <a:p>
            <a:r>
              <a:rPr lang="en-US" sz="2200" dirty="0">
                <a:effectLst/>
                <a:latin typeface="Times New Roman" panose="02020603050405020304" pitchFamily="18" charset="0"/>
                <a:ea typeface="Calibri" panose="020F0502020204030204" pitchFamily="34" charset="0"/>
              </a:rPr>
              <a:t>The Regional Economic Partnership (RCEP) trade agreement event took place on November 15th where a total of 15 countries in the Pacific and East Asia signed the trade agreement (The Economist, 2020)</a:t>
            </a:r>
          </a:p>
          <a:p>
            <a:r>
              <a:rPr lang="en-US" sz="2200" dirty="0">
                <a:latin typeface="Times New Roman" panose="02020603050405020304" pitchFamily="18" charset="0"/>
                <a:ea typeface="Calibri" panose="020F0502020204030204" pitchFamily="34" charset="0"/>
              </a:rPr>
              <a:t>This created the largest trading bloc globally</a:t>
            </a:r>
          </a:p>
          <a:p>
            <a:r>
              <a:rPr lang="en-US" sz="2200" dirty="0">
                <a:effectLst/>
                <a:latin typeface="Times New Roman" panose="02020603050405020304" pitchFamily="18" charset="0"/>
                <a:ea typeface="Calibri" panose="020F0502020204030204" pitchFamily="34" charset="0"/>
              </a:rPr>
              <a:t>RCEP talks begun in </a:t>
            </a:r>
            <a:r>
              <a:rPr lang="en-US" sz="2200" dirty="0" smtClean="0">
                <a:effectLst/>
                <a:latin typeface="Times New Roman" panose="02020603050405020304" pitchFamily="18" charset="0"/>
                <a:ea typeface="Calibri" panose="020F0502020204030204" pitchFamily="34" charset="0"/>
              </a:rPr>
              <a:t>2012 involving 16 </a:t>
            </a:r>
            <a:r>
              <a:rPr lang="en-US" sz="2200" dirty="0">
                <a:effectLst/>
                <a:latin typeface="Times New Roman" panose="02020603050405020304" pitchFamily="18" charset="0"/>
                <a:ea typeface="Calibri" panose="020F0502020204030204" pitchFamily="34" charset="0"/>
              </a:rPr>
              <a:t>countries as well as the 10 Associations of Southeast Asian Nations (ASEAN) countries, India, Australia, China, New Zealand, South Korea and </a:t>
            </a:r>
            <a:r>
              <a:rPr lang="en-US" sz="2200" dirty="0" smtClean="0">
                <a:effectLst/>
                <a:latin typeface="Times New Roman" panose="02020603050405020304" pitchFamily="18" charset="0"/>
                <a:ea typeface="Calibri" panose="020F0502020204030204" pitchFamily="34" charset="0"/>
              </a:rPr>
              <a:t>Japan</a:t>
            </a:r>
            <a:endParaRPr lang="en-US" sz="2200" dirty="0">
              <a:effectLst/>
              <a:latin typeface="Times New Roman" panose="02020603050405020304" pitchFamily="18" charset="0"/>
              <a:ea typeface="Calibri" panose="020F0502020204030204" pitchFamily="34" charset="0"/>
            </a:endParaRPr>
          </a:p>
          <a:p>
            <a:r>
              <a:rPr lang="en-US" sz="2200" dirty="0">
                <a:effectLst/>
                <a:latin typeface="Times New Roman" panose="02020603050405020304" pitchFamily="18" charset="0"/>
                <a:ea typeface="Calibri" panose="020F0502020204030204" pitchFamily="34" charset="0"/>
              </a:rPr>
              <a:t>RCEP is also responsible for Foreign Direct Investment’s 19 percent and services trade’s 18 percent outflows</a:t>
            </a:r>
          </a:p>
          <a:p>
            <a:endParaRPr lang="en-US" sz="2200" dirty="0"/>
          </a:p>
        </p:txBody>
      </p:sp>
    </p:spTree>
    <p:extLst>
      <p:ext uri="{BB962C8B-B14F-4D97-AF65-F5344CB8AC3E}">
        <p14:creationId xmlns:p14="http://schemas.microsoft.com/office/powerpoint/2010/main" val="3279450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B5CF7C-44F8-4ABC-ABEA-BE1DB5EBD536}"/>
              </a:ext>
            </a:extLst>
          </p:cNvPr>
          <p:cNvSpPr>
            <a:spLocks noGrp="1"/>
          </p:cNvSpPr>
          <p:nvPr>
            <p:ph type="title"/>
          </p:nvPr>
        </p:nvSpPr>
        <p:spPr>
          <a:xfrm>
            <a:off x="677334" y="609600"/>
            <a:ext cx="8596668" cy="1171074"/>
          </a:xfrm>
        </p:spPr>
        <p:txBody>
          <a:bodyPr/>
          <a:lstStyle/>
          <a:p>
            <a:pPr algn="ctr"/>
            <a:r>
              <a:rPr lang="en-US" dirty="0">
                <a:latin typeface="Times New Roman" panose="02020603050405020304" pitchFamily="18" charset="0"/>
                <a:cs typeface="Times New Roman" panose="02020603050405020304" pitchFamily="18" charset="0"/>
              </a:rPr>
              <a:t>The Event</a:t>
            </a:r>
          </a:p>
        </p:txBody>
      </p:sp>
      <p:sp>
        <p:nvSpPr>
          <p:cNvPr id="3" name="Content Placeholder 2">
            <a:extLst>
              <a:ext uri="{FF2B5EF4-FFF2-40B4-BE49-F238E27FC236}">
                <a16:creationId xmlns:a16="http://schemas.microsoft.com/office/drawing/2014/main" xmlns="" id="{E1EC8B6F-A067-4A60-AAEA-F3AC9086E5BC}"/>
              </a:ext>
            </a:extLst>
          </p:cNvPr>
          <p:cNvSpPr>
            <a:spLocks noGrp="1"/>
          </p:cNvSpPr>
          <p:nvPr>
            <p:ph idx="1"/>
          </p:nvPr>
        </p:nvSpPr>
        <p:spPr>
          <a:xfrm>
            <a:off x="677334" y="1780674"/>
            <a:ext cx="8596668" cy="4644189"/>
          </a:xfrm>
        </p:spPr>
        <p:txBody>
          <a:bodyPr>
            <a:noAutofit/>
          </a:bodyPr>
          <a:lstStyle/>
          <a:p>
            <a:r>
              <a:rPr lang="en-US" sz="2200" dirty="0">
                <a:effectLst/>
                <a:latin typeface="Times New Roman" panose="02020603050405020304" pitchFamily="18" charset="0"/>
                <a:ea typeface="Calibri" panose="020F0502020204030204" pitchFamily="34" charset="0"/>
              </a:rPr>
              <a:t>The RCEP trade bloc, propelled by China, has attained fame in international investments and trade, and also outrun large high-income trade blocs growth over the past years</a:t>
            </a:r>
          </a:p>
          <a:p>
            <a:r>
              <a:rPr lang="en-US" sz="2200" dirty="0">
                <a:effectLst/>
                <a:latin typeface="Times New Roman" panose="02020603050405020304" pitchFamily="18" charset="0"/>
                <a:ea typeface="Calibri" panose="020F0502020204030204" pitchFamily="34" charset="0"/>
              </a:rPr>
              <a:t>The development of Southeast Asian and China’s economies can be related to the rising shares of the RCEP bloc in the world’s trade, GDP and FDI for the past few decades</a:t>
            </a:r>
            <a:endParaRPr lang="en-US" sz="2200" dirty="0">
              <a:latin typeface="Times New Roman" panose="02020603050405020304" pitchFamily="18" charset="0"/>
              <a:ea typeface="Calibri" panose="020F0502020204030204" pitchFamily="34" charset="0"/>
            </a:endParaRPr>
          </a:p>
          <a:p>
            <a:r>
              <a:rPr lang="en-US" sz="2200" dirty="0">
                <a:effectLst/>
                <a:latin typeface="Times New Roman" panose="02020603050405020304" pitchFamily="18" charset="0"/>
                <a:ea typeface="Calibri" panose="020F0502020204030204" pitchFamily="34" charset="0"/>
              </a:rPr>
              <a:t>This is also responsible for propelling RCEP’s overtaking of trading blocs that were huge at the century’s beginning, including the European Union (EU) and North America Free Trade Agreement (</a:t>
            </a:r>
            <a:r>
              <a:rPr lang="en-US" sz="2200" dirty="0" err="1">
                <a:effectLst/>
                <a:latin typeface="Times New Roman" panose="02020603050405020304" pitchFamily="18" charset="0"/>
                <a:ea typeface="Calibri" panose="020F0502020204030204" pitchFamily="34" charset="0"/>
              </a:rPr>
              <a:t>Kuo</a:t>
            </a:r>
            <a:r>
              <a:rPr lang="en-US" sz="2200" dirty="0">
                <a:effectLst/>
                <a:latin typeface="Times New Roman" panose="02020603050405020304" pitchFamily="18" charset="0"/>
                <a:ea typeface="Calibri" panose="020F0502020204030204" pitchFamily="34" charset="0"/>
              </a:rPr>
              <a:t>, 2020)</a:t>
            </a:r>
            <a:endParaRPr lang="en-US" sz="2200" dirty="0"/>
          </a:p>
        </p:txBody>
      </p:sp>
    </p:spTree>
    <p:extLst>
      <p:ext uri="{BB962C8B-B14F-4D97-AF65-F5344CB8AC3E}">
        <p14:creationId xmlns:p14="http://schemas.microsoft.com/office/powerpoint/2010/main" val="3515341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A7C9C6-49C5-4956-ADC0-86316D229B3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The Event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xmlns="" id="{0A14D794-2CB1-40A6-8662-E6A52012C6C7}"/>
              </a:ext>
            </a:extLst>
          </p:cNvPr>
          <p:cNvSpPr>
            <a:spLocks noGrp="1"/>
          </p:cNvSpPr>
          <p:nvPr>
            <p:ph idx="1"/>
          </p:nvPr>
        </p:nvSpPr>
        <p:spPr>
          <a:xfrm>
            <a:off x="677334" y="1930400"/>
            <a:ext cx="8596668" cy="4518527"/>
          </a:xfrm>
        </p:spPr>
        <p:txBody>
          <a:bodyPr>
            <a:normAutofit fontScale="92500" lnSpcReduction="10000"/>
          </a:bodyPr>
          <a:lstStyle/>
          <a:p>
            <a:r>
              <a:rPr lang="en-US" sz="2400" dirty="0">
                <a:latin typeface="Times New Roman" panose="02020603050405020304" pitchFamily="18" charset="0"/>
                <a:cs typeface="Times New Roman" panose="02020603050405020304" pitchFamily="18" charset="0"/>
              </a:rPr>
              <a:t>RCEP intensifies investment and trade relations between member nations by reducing its non-tariff barriers (NTBs) on services and goods trade</a:t>
            </a:r>
          </a:p>
          <a:p>
            <a:r>
              <a:rPr lang="en-US" sz="2400" dirty="0">
                <a:latin typeface="Times New Roman" panose="02020603050405020304" pitchFamily="18" charset="0"/>
                <a:cs typeface="Times New Roman" panose="02020603050405020304" pitchFamily="18" charset="0"/>
              </a:rPr>
              <a:t>RCEP concentrates on non-tariff barriers since import tariffs had been minimal between RCEP members even before the signing of the agreement (</a:t>
            </a:r>
            <a:r>
              <a:rPr lang="en-US" sz="2400" dirty="0" err="1">
                <a:latin typeface="Times New Roman" panose="02020603050405020304" pitchFamily="18" charset="0"/>
                <a:cs typeface="Times New Roman" panose="02020603050405020304" pitchFamily="18" charset="0"/>
              </a:rPr>
              <a:t>Kuo</a:t>
            </a:r>
            <a:r>
              <a:rPr lang="en-US" sz="2400" dirty="0">
                <a:latin typeface="Times New Roman" panose="02020603050405020304" pitchFamily="18" charset="0"/>
                <a:cs typeface="Times New Roman" panose="02020603050405020304" pitchFamily="18" charset="0"/>
              </a:rPr>
              <a:t>, 2020)</a:t>
            </a:r>
          </a:p>
          <a:p>
            <a:r>
              <a:rPr lang="en-US" sz="2400" dirty="0">
                <a:latin typeface="Times New Roman" panose="02020603050405020304" pitchFamily="18" charset="0"/>
                <a:cs typeface="Times New Roman" panose="02020603050405020304" pitchFamily="18" charset="0"/>
              </a:rPr>
              <a:t>Low import tariff’s coordinates the facilitation imposed by nations on the marketing of products, giving more assurance to investor and traders</a:t>
            </a:r>
          </a:p>
          <a:p>
            <a:r>
              <a:rPr lang="en-US" sz="2400" dirty="0">
                <a:effectLst/>
                <a:latin typeface="Times New Roman" panose="02020603050405020304" pitchFamily="18" charset="0"/>
                <a:ea typeface="Calibri" panose="020F0502020204030204" pitchFamily="34" charset="0"/>
              </a:rPr>
              <a:t>As maybe the most significant feature, the RCEP trade agreement lines up regulations of origin for these 15 countries, smoothening the integration of the agreement’s participants into the identical chain of production</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0214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D6F128-7BBA-43C7-A189-D8533EE2D66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The Event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xmlns="" id="{CE7DC936-970C-4BB7-B6BD-F6BEB831A7A2}"/>
              </a:ext>
            </a:extLst>
          </p:cNvPr>
          <p:cNvSpPr>
            <a:spLocks noGrp="1"/>
          </p:cNvSpPr>
          <p:nvPr>
            <p:ph idx="1"/>
          </p:nvPr>
        </p:nvSpPr>
        <p:spPr>
          <a:xfrm>
            <a:off x="677334" y="1930401"/>
            <a:ext cx="8596668" cy="4518526"/>
          </a:xfrm>
        </p:spPr>
        <p:txBody>
          <a:bodyPr>
            <a:normAutofit/>
          </a:bodyPr>
          <a:lstStyle/>
          <a:p>
            <a:r>
              <a:rPr lang="en-US" sz="2200" dirty="0">
                <a:latin typeface="Times New Roman" panose="02020603050405020304" pitchFamily="18" charset="0"/>
                <a:cs typeface="Times New Roman" panose="02020603050405020304" pitchFamily="18" charset="0"/>
              </a:rPr>
              <a:t>This could assist members in attracting an enormous share of global value chains (GVCs) and increase their specialization, which may be significant at a time when </a:t>
            </a:r>
            <a:r>
              <a:rPr lang="en-US" sz="2200" dirty="0" smtClean="0">
                <a:latin typeface="Times New Roman" panose="02020603050405020304" pitchFamily="18" charset="0"/>
                <a:cs typeface="Times New Roman" panose="02020603050405020304" pitchFamily="18" charset="0"/>
              </a:rPr>
              <a:t>China-US </a:t>
            </a:r>
            <a:r>
              <a:rPr lang="en-US" sz="2200" dirty="0">
                <a:latin typeface="Times New Roman" panose="02020603050405020304" pitchFamily="18" charset="0"/>
                <a:cs typeface="Times New Roman" panose="02020603050405020304" pitchFamily="18" charset="0"/>
              </a:rPr>
              <a:t>trade altercation has intensified GVCs’ reconfiguration in and out of China</a:t>
            </a:r>
          </a:p>
          <a:p>
            <a:r>
              <a:rPr lang="en-US" sz="2200" dirty="0">
                <a:latin typeface="Times New Roman" panose="02020603050405020304" pitchFamily="18" charset="0"/>
                <a:cs typeface="Times New Roman" panose="02020603050405020304" pitchFamily="18" charset="0"/>
              </a:rPr>
              <a:t>Relevant provisions in services are also covered by the RCEP (The Economist, 2020)</a:t>
            </a:r>
          </a:p>
        </p:txBody>
      </p:sp>
    </p:spTree>
    <p:extLst>
      <p:ext uri="{BB962C8B-B14F-4D97-AF65-F5344CB8AC3E}">
        <p14:creationId xmlns:p14="http://schemas.microsoft.com/office/powerpoint/2010/main" val="4211623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3FE187-C0CE-42A3-B9A8-355F07DC8803}"/>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Effects on World Economy</a:t>
            </a:r>
          </a:p>
        </p:txBody>
      </p:sp>
      <p:sp>
        <p:nvSpPr>
          <p:cNvPr id="3" name="Content Placeholder 2">
            <a:extLst>
              <a:ext uri="{FF2B5EF4-FFF2-40B4-BE49-F238E27FC236}">
                <a16:creationId xmlns:a16="http://schemas.microsoft.com/office/drawing/2014/main" xmlns="" id="{E753C47C-0F53-4086-B584-28F726D428B9}"/>
              </a:ext>
            </a:extLst>
          </p:cNvPr>
          <p:cNvSpPr>
            <a:spLocks noGrp="1"/>
          </p:cNvSpPr>
          <p:nvPr>
            <p:ph idx="1"/>
          </p:nvPr>
        </p:nvSpPr>
        <p:spPr>
          <a:xfrm>
            <a:off x="677334" y="1930399"/>
            <a:ext cx="8596668" cy="4494463"/>
          </a:xfrm>
        </p:spPr>
        <p:txBody>
          <a:bodyPr>
            <a:normAutofit/>
          </a:bodyPr>
          <a:lstStyle/>
          <a:p>
            <a:r>
              <a:rPr lang="en-US" sz="2200" dirty="0">
                <a:latin typeface="Times New Roman" panose="02020603050405020304" pitchFamily="18" charset="0"/>
                <a:cs typeface="Times New Roman" panose="02020603050405020304" pitchFamily="18" charset="0"/>
              </a:rPr>
              <a:t>Despite having a significant effect on the global economy, RCEP majorly benefits its country members whereas, gains from different non-members are limited (</a:t>
            </a:r>
            <a:r>
              <a:rPr lang="en-US" sz="2200" dirty="0" err="1">
                <a:latin typeface="Times New Roman" panose="02020603050405020304" pitchFamily="18" charset="0"/>
                <a:cs typeface="Times New Roman" panose="02020603050405020304" pitchFamily="18" charset="0"/>
              </a:rPr>
              <a:t>Kuo</a:t>
            </a:r>
            <a:r>
              <a:rPr lang="en-US" sz="2200" dirty="0">
                <a:latin typeface="Times New Roman" panose="02020603050405020304" pitchFamily="18" charset="0"/>
                <a:cs typeface="Times New Roman" panose="02020603050405020304" pitchFamily="18" charset="0"/>
              </a:rPr>
              <a:t>, 2020)</a:t>
            </a:r>
          </a:p>
          <a:p>
            <a:r>
              <a:rPr lang="en-US" sz="2200" dirty="0">
                <a:latin typeface="Times New Roman" panose="02020603050405020304" pitchFamily="18" charset="0"/>
                <a:cs typeface="Times New Roman" panose="02020603050405020304" pitchFamily="18" charset="0"/>
              </a:rPr>
              <a:t>Reduction in investment and trade barriers would propel the integration of the economy among the RCEP country members giving way to advantageous gains from trading</a:t>
            </a:r>
          </a:p>
          <a:p>
            <a:r>
              <a:rPr lang="en-US" sz="2200" dirty="0">
                <a:latin typeface="Times New Roman" panose="02020603050405020304" pitchFamily="18" charset="0"/>
                <a:cs typeface="Times New Roman" panose="02020603050405020304" pitchFamily="18" charset="0"/>
              </a:rPr>
              <a:t>The latest model work proposes that by the year 2030, the agreement would propel the trading bloc’s GDP by 0.4 percent, with 0.2 percent for members of ASEAN and 0.3 percent growth for China (International Business, 2012)</a:t>
            </a:r>
          </a:p>
        </p:txBody>
      </p:sp>
    </p:spTree>
    <p:extLst>
      <p:ext uri="{BB962C8B-B14F-4D97-AF65-F5344CB8AC3E}">
        <p14:creationId xmlns:p14="http://schemas.microsoft.com/office/powerpoint/2010/main" val="2903919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4F6481-7EF4-46EC-A726-1048E65C9333}"/>
              </a:ext>
            </a:extLst>
          </p:cNvPr>
          <p:cNvSpPr>
            <a:spLocks noGrp="1"/>
          </p:cNvSpPr>
          <p:nvPr>
            <p:ph type="title"/>
          </p:nvPr>
        </p:nvSpPr>
        <p:spPr>
          <a:xfrm>
            <a:off x="677334" y="609601"/>
            <a:ext cx="8596668" cy="1050758"/>
          </a:xfrm>
        </p:spPr>
        <p:txBody>
          <a:bodyPr/>
          <a:lstStyle/>
          <a:p>
            <a:r>
              <a:rPr lang="en-US" dirty="0">
                <a:latin typeface="Times New Roman" panose="02020603050405020304" pitchFamily="18" charset="0"/>
                <a:cs typeface="Times New Roman" panose="02020603050405020304" pitchFamily="18" charset="0"/>
              </a:rPr>
              <a:t>Effects on World Economy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xmlns="" id="{EB55734C-EBCB-454F-AC7D-B65631AADF97}"/>
              </a:ext>
            </a:extLst>
          </p:cNvPr>
          <p:cNvSpPr>
            <a:spLocks noGrp="1"/>
          </p:cNvSpPr>
          <p:nvPr>
            <p:ph idx="1"/>
          </p:nvPr>
        </p:nvSpPr>
        <p:spPr>
          <a:xfrm>
            <a:off x="677334" y="1852863"/>
            <a:ext cx="8596668" cy="4572000"/>
          </a:xfrm>
        </p:spPr>
        <p:txBody>
          <a:bodyPr>
            <a:normAutofit/>
          </a:bodyPr>
          <a:lstStyle/>
          <a:p>
            <a:r>
              <a:rPr lang="en-US" sz="2200" dirty="0">
                <a:latin typeface="Times New Roman" panose="02020603050405020304" pitchFamily="18" charset="0"/>
                <a:cs typeface="Times New Roman" panose="02020603050405020304" pitchFamily="18" charset="0"/>
              </a:rPr>
              <a:t>Therefore, driving the anticipated mild constructive effect of RCEP on the global economy, which is projected to be 0.1 percent of the world’s GDP. </a:t>
            </a:r>
            <a:endParaRPr lang="en-US" sz="2200" dirty="0" smtClean="0">
              <a:latin typeface="Times New Roman" panose="02020603050405020304" pitchFamily="18" charset="0"/>
              <a:cs typeface="Times New Roman" panose="02020603050405020304" pitchFamily="18" charset="0"/>
            </a:endParaRPr>
          </a:p>
          <a:p>
            <a:r>
              <a:rPr lang="en-US" sz="2200" dirty="0" smtClean="0">
                <a:latin typeface="Times New Roman" panose="02020603050405020304" pitchFamily="18" charset="0"/>
                <a:cs typeface="Times New Roman" panose="02020603050405020304" pitchFamily="18" charset="0"/>
              </a:rPr>
              <a:t>However</a:t>
            </a:r>
            <a:r>
              <a:rPr lang="en-US" sz="2200" dirty="0">
                <a:latin typeface="Times New Roman" panose="02020603050405020304" pitchFamily="18" charset="0"/>
                <a:cs typeface="Times New Roman" panose="02020603050405020304" pitchFamily="18" charset="0"/>
              </a:rPr>
              <a:t>, non-members' benefits are likely trivial</a:t>
            </a:r>
          </a:p>
          <a:p>
            <a:r>
              <a:rPr lang="en-US" sz="2200" dirty="0">
                <a:latin typeface="Times New Roman" panose="02020603050405020304" pitchFamily="18" charset="0"/>
                <a:cs typeface="Times New Roman" panose="02020603050405020304" pitchFamily="18" charset="0"/>
              </a:rPr>
              <a:t>In this entire trade bloc, ASEAN countries may benefit the least from this agreement than the other countries in deeper trade agreements</a:t>
            </a:r>
          </a:p>
          <a:p>
            <a:r>
              <a:rPr lang="en-US" sz="2200" dirty="0">
                <a:latin typeface="Times New Roman" panose="02020603050405020304" pitchFamily="18" charset="0"/>
                <a:cs typeface="Times New Roman" panose="02020603050405020304" pitchFamily="18" charset="0"/>
              </a:rPr>
              <a:t>ASEAN countries possess the least scope to decrease the barriers between them and other members given the current trade agreements’ web, thus, resulting in them gaining fewer benefits between the RCEP members (</a:t>
            </a:r>
            <a:r>
              <a:rPr lang="en-US" sz="2200" dirty="0" err="1">
                <a:latin typeface="Times New Roman" panose="02020603050405020304" pitchFamily="18" charset="0"/>
                <a:cs typeface="Times New Roman" panose="02020603050405020304" pitchFamily="18" charset="0"/>
              </a:rPr>
              <a:t>Dadush</a:t>
            </a:r>
            <a:r>
              <a:rPr lang="en-US" sz="2200" dirty="0">
                <a:latin typeface="Times New Roman" panose="02020603050405020304" pitchFamily="18" charset="0"/>
                <a:cs typeface="Times New Roman" panose="02020603050405020304" pitchFamily="18" charset="0"/>
              </a:rPr>
              <a:t> &amp; </a:t>
            </a:r>
            <a:r>
              <a:rPr lang="en-US" sz="2200" dirty="0" err="1">
                <a:latin typeface="Times New Roman" panose="02020603050405020304" pitchFamily="18" charset="0"/>
                <a:cs typeface="Times New Roman" panose="02020603050405020304" pitchFamily="18" charset="0"/>
              </a:rPr>
              <a:t>Darandary</a:t>
            </a:r>
            <a:r>
              <a:rPr lang="en-US" sz="2200" dirty="0">
                <a:latin typeface="Times New Roman" panose="02020603050405020304" pitchFamily="18" charset="0"/>
                <a:cs typeface="Times New Roman" panose="02020603050405020304" pitchFamily="18" charset="0"/>
              </a:rPr>
              <a:t>, 2020)</a:t>
            </a:r>
          </a:p>
        </p:txBody>
      </p:sp>
    </p:spTree>
    <p:extLst>
      <p:ext uri="{BB962C8B-B14F-4D97-AF65-F5344CB8AC3E}">
        <p14:creationId xmlns:p14="http://schemas.microsoft.com/office/powerpoint/2010/main" val="2476576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F38662-D15B-40E3-88F7-6E2268213A2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Effects on World Economy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xmlns="" id="{EDC2A432-AC13-42FB-9A84-02FB897F9E43}"/>
              </a:ext>
            </a:extLst>
          </p:cNvPr>
          <p:cNvSpPr>
            <a:spLocks noGrp="1"/>
          </p:cNvSpPr>
          <p:nvPr>
            <p:ph idx="1"/>
          </p:nvPr>
        </p:nvSpPr>
        <p:spPr>
          <a:xfrm>
            <a:off x="677334" y="1930400"/>
            <a:ext cx="8596668" cy="4542589"/>
          </a:xfrm>
        </p:spPr>
        <p:txBody>
          <a:bodyPr>
            <a:normAutofit/>
          </a:bodyPr>
          <a:lstStyle/>
          <a:p>
            <a:r>
              <a:rPr lang="en-US" sz="2200" dirty="0">
                <a:latin typeface="Times New Roman" panose="02020603050405020304" pitchFamily="18" charset="0"/>
                <a:cs typeface="Times New Roman" panose="02020603050405020304" pitchFamily="18" charset="0"/>
              </a:rPr>
              <a:t>This makes economies such as Malaysia and Vietnam contemplated to gain more from other agreements </a:t>
            </a:r>
            <a:r>
              <a:rPr lang="en-US" sz="2200" dirty="0" smtClean="0">
                <a:latin typeface="Times New Roman" panose="02020603050405020304" pitchFamily="18" charset="0"/>
                <a:cs typeface="Times New Roman" panose="02020603050405020304" pitchFamily="18" charset="0"/>
              </a:rPr>
              <a:t>like Comprehensive </a:t>
            </a:r>
            <a:r>
              <a:rPr lang="en-US" sz="2200" dirty="0">
                <a:latin typeface="Times New Roman" panose="02020603050405020304" pitchFamily="18" charset="0"/>
                <a:cs typeface="Times New Roman" panose="02020603050405020304" pitchFamily="18" charset="0"/>
              </a:rPr>
              <a:t>and Progressive Agreement for Trans-Pacific Partnership (CPTPP) than from RCEP</a:t>
            </a:r>
          </a:p>
          <a:p>
            <a:r>
              <a:rPr lang="en-US" sz="2200" dirty="0">
                <a:latin typeface="Times New Roman" panose="02020603050405020304" pitchFamily="18" charset="0"/>
                <a:cs typeface="Times New Roman" panose="02020603050405020304" pitchFamily="18" charset="0"/>
              </a:rPr>
              <a:t>These other agreements too are ambitious the same way RCEP is or even more</a:t>
            </a:r>
          </a:p>
          <a:p>
            <a:endParaRPr lang="en-US" sz="22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3556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D49030-EA95-44CF-89A0-5792D83874C3}"/>
              </a:ext>
            </a:extLst>
          </p:cNvPr>
          <p:cNvSpPr>
            <a:spLocks noGrp="1"/>
          </p:cNvSpPr>
          <p:nvPr>
            <p:ph type="title"/>
          </p:nvPr>
        </p:nvSpPr>
        <p:spPr>
          <a:xfrm>
            <a:off x="677334" y="609600"/>
            <a:ext cx="8596668" cy="1098884"/>
          </a:xfrm>
        </p:spPr>
        <p:txBody>
          <a:bodyPr/>
          <a:lstStyle/>
          <a:p>
            <a:r>
              <a:rPr lang="en-US" dirty="0">
                <a:latin typeface="Times New Roman" panose="02020603050405020304" pitchFamily="18" charset="0"/>
                <a:cs typeface="Times New Roman" panose="02020603050405020304" pitchFamily="18" charset="0"/>
              </a:rPr>
              <a:t>Effects on World Economy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xmlns="" id="{FA93DBF8-75DC-41F8-85A0-85856E15AC6C}"/>
              </a:ext>
            </a:extLst>
          </p:cNvPr>
          <p:cNvSpPr>
            <a:spLocks noGrp="1"/>
          </p:cNvSpPr>
          <p:nvPr>
            <p:ph idx="1"/>
          </p:nvPr>
        </p:nvSpPr>
        <p:spPr>
          <a:xfrm>
            <a:off x="677334" y="1708485"/>
            <a:ext cx="8596668" cy="4332878"/>
          </a:xfrm>
        </p:spPr>
        <p:txBody>
          <a:bodyPr>
            <a:normAutofit/>
          </a:bodyPr>
          <a:lstStyle/>
          <a:p>
            <a:r>
              <a:rPr lang="en-US" sz="2200" dirty="0">
                <a:latin typeface="Times New Roman" panose="02020603050405020304" pitchFamily="18" charset="0"/>
                <a:cs typeface="Times New Roman" panose="02020603050405020304" pitchFamily="18" charset="0"/>
              </a:rPr>
              <a:t>Therefore, countries such as Indonesia may result in agreeing with other nations in the CPTPP than the RCEP signatories</a:t>
            </a:r>
          </a:p>
          <a:p>
            <a:r>
              <a:rPr lang="en-US" sz="2200" dirty="0">
                <a:latin typeface="Times New Roman" panose="02020603050405020304" pitchFamily="18" charset="0"/>
                <a:cs typeface="Times New Roman" panose="02020603050405020304" pitchFamily="18" charset="0"/>
              </a:rPr>
              <a:t>The biggest driver for the RCEP appeared to be the fact that United State leader by then, believed that there was no benefit for their country being associated with the large multilateral unchained trade deal (McDonald, 2020)</a:t>
            </a:r>
          </a:p>
          <a:p>
            <a:r>
              <a:rPr lang="en-US" sz="2200" dirty="0">
                <a:latin typeface="Times New Roman" panose="02020603050405020304" pitchFamily="18" charset="0"/>
                <a:cs typeface="Times New Roman" panose="02020603050405020304" pitchFamily="18" charset="0"/>
              </a:rPr>
              <a:t>However, China was very enthusiastic when they thought of a huge multilateral trade deal came up because, unlike the US, China save some benefits from this type of trade deals</a:t>
            </a:r>
          </a:p>
          <a:p>
            <a:r>
              <a:rPr lang="en-US" sz="2200" dirty="0">
                <a:latin typeface="Times New Roman" panose="02020603050405020304" pitchFamily="18" charset="0"/>
                <a:cs typeface="Times New Roman" panose="02020603050405020304" pitchFamily="18" charset="0"/>
              </a:rPr>
              <a:t>In China, there is job flow due to cheap labor, therefore, China may be open to free trade according to the US</a:t>
            </a:r>
          </a:p>
        </p:txBody>
      </p:sp>
    </p:spTree>
    <p:extLst>
      <p:ext uri="{BB962C8B-B14F-4D97-AF65-F5344CB8AC3E}">
        <p14:creationId xmlns:p14="http://schemas.microsoft.com/office/powerpoint/2010/main" val="3443374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A31B48-C2A1-4505-B908-C4C24101C851}"/>
              </a:ext>
            </a:extLst>
          </p:cNvPr>
          <p:cNvSpPr>
            <a:spLocks noGrp="1"/>
          </p:cNvSpPr>
          <p:nvPr>
            <p:ph type="title"/>
          </p:nvPr>
        </p:nvSpPr>
        <p:spPr>
          <a:xfrm>
            <a:off x="677334" y="609600"/>
            <a:ext cx="8596668" cy="1002632"/>
          </a:xfrm>
        </p:spPr>
        <p:txBody>
          <a:bodyPr/>
          <a:lstStyle/>
          <a:p>
            <a:r>
              <a:rPr lang="en-US" dirty="0">
                <a:latin typeface="Times New Roman" panose="02020603050405020304" pitchFamily="18" charset="0"/>
                <a:cs typeface="Times New Roman" panose="02020603050405020304" pitchFamily="18" charset="0"/>
              </a:rPr>
              <a:t>Effects on World Economy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xmlns="" id="{2789D5C5-FA54-4700-9AE5-41AF1137A8B5}"/>
              </a:ext>
            </a:extLst>
          </p:cNvPr>
          <p:cNvSpPr>
            <a:spLocks noGrp="1"/>
          </p:cNvSpPr>
          <p:nvPr>
            <p:ph idx="1"/>
          </p:nvPr>
        </p:nvSpPr>
        <p:spPr>
          <a:xfrm>
            <a:off x="677334" y="1612233"/>
            <a:ext cx="8596668" cy="4429130"/>
          </a:xfrm>
        </p:spPr>
        <p:txBody>
          <a:bodyPr>
            <a:normAutofit/>
          </a:bodyPr>
          <a:lstStyle/>
          <a:p>
            <a:r>
              <a:rPr lang="en-US" sz="2200" dirty="0">
                <a:latin typeface="Times New Roman" panose="02020603050405020304" pitchFamily="18" charset="0"/>
                <a:cs typeface="Times New Roman" panose="02020603050405020304" pitchFamily="18" charset="0"/>
              </a:rPr>
              <a:t>According to International Business (2012), China having the second-largest economy with $15.26 trillion as its GDP as of 2016 would result in crushing the number one when the RCEP trade agreement picks</a:t>
            </a:r>
          </a:p>
          <a:p>
            <a:r>
              <a:rPr lang="en-US" sz="2200" dirty="0">
                <a:latin typeface="Times New Roman" panose="02020603050405020304" pitchFamily="18" charset="0"/>
                <a:cs typeface="Times New Roman" panose="02020603050405020304" pitchFamily="18" charset="0"/>
              </a:rPr>
              <a:t>Taking into consideration that Japan and India </a:t>
            </a:r>
            <a:r>
              <a:rPr lang="en-US" sz="2200" dirty="0" smtClean="0">
                <a:latin typeface="Times New Roman" panose="02020603050405020304" pitchFamily="18" charset="0"/>
                <a:cs typeface="Times New Roman" panose="02020603050405020304" pitchFamily="18" charset="0"/>
              </a:rPr>
              <a:t>are </a:t>
            </a:r>
            <a:r>
              <a:rPr lang="en-US" sz="2200" dirty="0">
                <a:latin typeface="Times New Roman" panose="02020603050405020304" pitchFamily="18" charset="0"/>
                <a:cs typeface="Times New Roman" panose="02020603050405020304" pitchFamily="18" charset="0"/>
              </a:rPr>
              <a:t>the third and fourth-largest world economies respectively yet they are all involved in the RCEP (</a:t>
            </a:r>
            <a:r>
              <a:rPr lang="en-US" sz="2200" dirty="0" err="1">
                <a:latin typeface="Times New Roman" panose="02020603050405020304" pitchFamily="18" charset="0"/>
                <a:cs typeface="Times New Roman" panose="02020603050405020304" pitchFamily="18" charset="0"/>
              </a:rPr>
              <a:t>Nytimes</a:t>
            </a:r>
            <a:r>
              <a:rPr lang="en-US" sz="2200" dirty="0">
                <a:latin typeface="Times New Roman" panose="02020603050405020304" pitchFamily="18" charset="0"/>
                <a:cs typeface="Times New Roman" panose="02020603050405020304" pitchFamily="18" charset="0"/>
              </a:rPr>
              <a:t>. Com, 2020)</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7521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BED929-34BD-4C92-B5BC-C53ED24C6933}"/>
              </a:ext>
            </a:extLst>
          </p:cNvPr>
          <p:cNvSpPr>
            <a:spLocks noGrp="1"/>
          </p:cNvSpPr>
          <p:nvPr>
            <p:ph type="title"/>
          </p:nvPr>
        </p:nvSpPr>
        <p:spPr>
          <a:xfrm>
            <a:off x="677334" y="609600"/>
            <a:ext cx="8596668" cy="978568"/>
          </a:xfrm>
        </p:spPr>
        <p:txBody>
          <a:bodyPr/>
          <a:lstStyle/>
          <a:p>
            <a:r>
              <a:rPr lang="en-US" dirty="0">
                <a:latin typeface="Times New Roman" panose="02020603050405020304" pitchFamily="18" charset="0"/>
                <a:cs typeface="Times New Roman" panose="02020603050405020304" pitchFamily="18" charset="0"/>
              </a:rPr>
              <a:t>Effects on World Economy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xmlns="" id="{AB3B4802-A766-490A-A2FA-EB1127EF209E}"/>
              </a:ext>
            </a:extLst>
          </p:cNvPr>
          <p:cNvSpPr>
            <a:spLocks noGrp="1"/>
          </p:cNvSpPr>
          <p:nvPr>
            <p:ph idx="1"/>
          </p:nvPr>
        </p:nvSpPr>
        <p:spPr>
          <a:xfrm>
            <a:off x="677334" y="1588169"/>
            <a:ext cx="8596668" cy="4836694"/>
          </a:xfrm>
        </p:spPr>
        <p:txBody>
          <a:bodyPr>
            <a:normAutofit/>
          </a:bodyPr>
          <a:lstStyle/>
          <a:p>
            <a:r>
              <a:rPr lang="en-US" sz="2200" dirty="0">
                <a:latin typeface="Times New Roman" panose="02020603050405020304" pitchFamily="18" charset="0"/>
                <a:cs typeface="Times New Roman" panose="02020603050405020304" pitchFamily="18" charset="0"/>
              </a:rPr>
              <a:t>Currently, the Pacific regions are slowly dominating when it comes to the world economy. </a:t>
            </a:r>
            <a:endParaRPr lang="en-US" sz="2200" dirty="0" smtClean="0">
              <a:latin typeface="Times New Roman" panose="02020603050405020304" pitchFamily="18" charset="0"/>
              <a:cs typeface="Times New Roman" panose="02020603050405020304" pitchFamily="18" charset="0"/>
            </a:endParaRPr>
          </a:p>
          <a:p>
            <a:r>
              <a:rPr lang="en-US" sz="2200" dirty="0" smtClean="0">
                <a:latin typeface="Times New Roman" panose="02020603050405020304" pitchFamily="18" charset="0"/>
                <a:cs typeface="Times New Roman" panose="02020603050405020304" pitchFamily="18" charset="0"/>
              </a:rPr>
              <a:t>In </a:t>
            </a:r>
            <a:r>
              <a:rPr lang="en-US" sz="2200" dirty="0">
                <a:latin typeface="Times New Roman" panose="02020603050405020304" pitchFamily="18" charset="0"/>
                <a:cs typeface="Times New Roman" panose="02020603050405020304" pitchFamily="18" charset="0"/>
              </a:rPr>
              <a:t>this new era, countries that may like to be involved with the US in trade may face new barriers in duties, tariffs and taxes</a:t>
            </a:r>
          </a:p>
          <a:p>
            <a:r>
              <a:rPr lang="en-US" sz="2200" dirty="0">
                <a:latin typeface="Times New Roman" panose="02020603050405020304" pitchFamily="18" charset="0"/>
                <a:cs typeface="Times New Roman" panose="02020603050405020304" pitchFamily="18" charset="0"/>
              </a:rPr>
              <a:t>This agreement is slowly shifting the tectonic plates of the international economy</a:t>
            </a:r>
          </a:p>
          <a:p>
            <a:r>
              <a:rPr lang="en-US" sz="2200" dirty="0">
                <a:latin typeface="Times New Roman" panose="02020603050405020304" pitchFamily="18" charset="0"/>
                <a:cs typeface="Times New Roman" panose="02020603050405020304" pitchFamily="18" charset="0"/>
              </a:rPr>
              <a:t>The agreement redefines the trade landscape by the creation of a new framework for firms to consider when they are doing business internationally</a:t>
            </a:r>
          </a:p>
        </p:txBody>
      </p:sp>
    </p:spTree>
    <p:extLst>
      <p:ext uri="{BB962C8B-B14F-4D97-AF65-F5344CB8AC3E}">
        <p14:creationId xmlns:p14="http://schemas.microsoft.com/office/powerpoint/2010/main" val="3366637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6D9AF2-B7E0-48D2-B8FE-8460B7F3645B}"/>
              </a:ext>
            </a:extLst>
          </p:cNvPr>
          <p:cNvSpPr>
            <a:spLocks noGrp="1"/>
          </p:cNvSpPr>
          <p:nvPr>
            <p:ph type="title"/>
          </p:nvPr>
        </p:nvSpPr>
        <p:spPr>
          <a:xfrm>
            <a:off x="677334" y="609600"/>
            <a:ext cx="8596668" cy="978568"/>
          </a:xfrm>
        </p:spPr>
        <p:txBody>
          <a:bodyPr/>
          <a:lstStyle/>
          <a:p>
            <a:r>
              <a:rPr lang="en-US" dirty="0">
                <a:latin typeface="Times New Roman" panose="02020603050405020304" pitchFamily="18" charset="0"/>
                <a:cs typeface="Times New Roman" panose="02020603050405020304" pitchFamily="18" charset="0"/>
              </a:rPr>
              <a:t>Effects on World Economy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xmlns="" id="{A97F6C71-EE5C-43F0-9A4C-8F401A113B7E}"/>
              </a:ext>
            </a:extLst>
          </p:cNvPr>
          <p:cNvSpPr>
            <a:spLocks noGrp="1"/>
          </p:cNvSpPr>
          <p:nvPr>
            <p:ph idx="1"/>
          </p:nvPr>
        </p:nvSpPr>
        <p:spPr>
          <a:xfrm>
            <a:off x="677334" y="1588169"/>
            <a:ext cx="8596668" cy="4836694"/>
          </a:xfrm>
        </p:spPr>
        <p:txBody>
          <a:bodyPr>
            <a:normAutofit/>
          </a:bodyPr>
          <a:lstStyle/>
          <a:p>
            <a:r>
              <a:rPr lang="en-US" sz="2200" dirty="0">
                <a:latin typeface="Times New Roman" panose="02020603050405020304" pitchFamily="18" charset="0"/>
                <a:cs typeface="Times New Roman" panose="02020603050405020304" pitchFamily="18" charset="0"/>
              </a:rPr>
              <a:t>The European Union is affected slightly by the RCEP agreement. However, these effects are not negligible and will be felt with time</a:t>
            </a:r>
          </a:p>
          <a:p>
            <a:r>
              <a:rPr lang="en-US" sz="2200" dirty="0">
                <a:latin typeface="Times New Roman" panose="02020603050405020304" pitchFamily="18" charset="0"/>
                <a:cs typeface="Times New Roman" panose="02020603050405020304" pitchFamily="18" charset="0"/>
              </a:rPr>
              <a:t>From the standpoint of companies in Europe, the RCEP is a free trade agreement among three powerhouses; the Republic of Korea, Japan and China</a:t>
            </a:r>
          </a:p>
          <a:p>
            <a:r>
              <a:rPr lang="en-US" sz="2200" dirty="0">
                <a:latin typeface="Times New Roman" panose="02020603050405020304" pitchFamily="18" charset="0"/>
                <a:cs typeface="Times New Roman" panose="02020603050405020304" pitchFamily="18" charset="0"/>
              </a:rPr>
              <a:t>Under the RCEP, China is committed to reducing tariffs on its exports by 86 percent, auto parts included (</a:t>
            </a:r>
            <a:r>
              <a:rPr lang="en-US" sz="2200" dirty="0" err="1">
                <a:latin typeface="Times New Roman" panose="02020603050405020304" pitchFamily="18" charset="0"/>
                <a:cs typeface="Times New Roman" panose="02020603050405020304" pitchFamily="18" charset="0"/>
              </a:rPr>
              <a:t>Nytimes.Com</a:t>
            </a:r>
            <a:r>
              <a:rPr lang="en-US" sz="2200" dirty="0">
                <a:latin typeface="Times New Roman" panose="02020603050405020304" pitchFamily="18" charset="0"/>
                <a:cs typeface="Times New Roman" panose="02020603050405020304" pitchFamily="18" charset="0"/>
              </a:rPr>
              <a:t>, 2020)</a:t>
            </a:r>
          </a:p>
        </p:txBody>
      </p:sp>
    </p:spTree>
    <p:extLst>
      <p:ext uri="{BB962C8B-B14F-4D97-AF65-F5344CB8AC3E}">
        <p14:creationId xmlns:p14="http://schemas.microsoft.com/office/powerpoint/2010/main" val="2635915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67E1AC-BBFC-4B95-9F3F-891B4A122752}"/>
              </a:ext>
            </a:extLst>
          </p:cNvPr>
          <p:cNvSpPr>
            <a:spLocks noGrp="1"/>
          </p:cNvSpPr>
          <p:nvPr>
            <p:ph type="title"/>
          </p:nvPr>
        </p:nvSpPr>
        <p:spPr>
          <a:xfrm>
            <a:off x="677334" y="609600"/>
            <a:ext cx="8596668" cy="1050758"/>
          </a:xfrm>
        </p:spPr>
        <p:txBody>
          <a:bodyPr/>
          <a:lstStyle/>
          <a:p>
            <a:r>
              <a:rPr lang="en-US" dirty="0">
                <a:latin typeface="Times New Roman" panose="02020603050405020304" pitchFamily="18" charset="0"/>
                <a:cs typeface="Times New Roman" panose="02020603050405020304" pitchFamily="18" charset="0"/>
              </a:rPr>
              <a:t>Effects on World Economy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xmlns="" id="{4EC0C110-90CB-472B-8DF3-CC95EA8AA0EB}"/>
              </a:ext>
            </a:extLst>
          </p:cNvPr>
          <p:cNvSpPr>
            <a:spLocks noGrp="1"/>
          </p:cNvSpPr>
          <p:nvPr>
            <p:ph idx="1"/>
          </p:nvPr>
        </p:nvSpPr>
        <p:spPr>
          <a:xfrm>
            <a:off x="677334" y="1660358"/>
            <a:ext cx="8596668" cy="4788568"/>
          </a:xfrm>
        </p:spPr>
        <p:txBody>
          <a:bodyPr>
            <a:normAutofit/>
          </a:bodyPr>
          <a:lstStyle/>
          <a:p>
            <a:r>
              <a:rPr lang="en-US" sz="2200" dirty="0">
                <a:latin typeface="Times New Roman" panose="02020603050405020304" pitchFamily="18" charset="0"/>
                <a:cs typeface="Times New Roman" panose="02020603050405020304" pitchFamily="18" charset="0"/>
              </a:rPr>
              <a:t>These powerhouses produce $5.3 trillion of worth-added in production in 2019, which is over a trillion higher than the EU and US combined (</a:t>
            </a:r>
            <a:r>
              <a:rPr lang="en-US" sz="2200" dirty="0" err="1">
                <a:latin typeface="Times New Roman" panose="02020603050405020304" pitchFamily="18" charset="0"/>
                <a:cs typeface="Times New Roman" panose="02020603050405020304" pitchFamily="18" charset="0"/>
              </a:rPr>
              <a:t>Dadush</a:t>
            </a:r>
            <a:r>
              <a:rPr lang="en-US" sz="2200" dirty="0">
                <a:latin typeface="Times New Roman" panose="02020603050405020304" pitchFamily="18" charset="0"/>
                <a:cs typeface="Times New Roman" panose="02020603050405020304" pitchFamily="18" charset="0"/>
              </a:rPr>
              <a:t> &amp; </a:t>
            </a:r>
            <a:r>
              <a:rPr lang="en-US" sz="2200" dirty="0" err="1">
                <a:latin typeface="Times New Roman" panose="02020603050405020304" pitchFamily="18" charset="0"/>
                <a:cs typeface="Times New Roman" panose="02020603050405020304" pitchFamily="18" charset="0"/>
              </a:rPr>
              <a:t>Darandary</a:t>
            </a:r>
            <a:r>
              <a:rPr lang="en-US" sz="2200" dirty="0">
                <a:latin typeface="Times New Roman" panose="02020603050405020304" pitchFamily="18" charset="0"/>
                <a:cs typeface="Times New Roman" panose="02020603050405020304" pitchFamily="18" charset="0"/>
              </a:rPr>
              <a:t>, 2020)</a:t>
            </a:r>
          </a:p>
          <a:p>
            <a:r>
              <a:rPr lang="en-US" sz="2200" dirty="0">
                <a:latin typeface="Times New Roman" panose="02020603050405020304" pitchFamily="18" charset="0"/>
                <a:cs typeface="Times New Roman" panose="02020603050405020304" pitchFamily="18" charset="0"/>
              </a:rPr>
              <a:t> Additionally, RCEP allows for the outreach of over 675 million individuals far from Australia, ASEAN and New Zealand other than the population of Japan, China and the Republic of Korea (The Economist, 2020)</a:t>
            </a:r>
          </a:p>
          <a:p>
            <a:r>
              <a:rPr lang="en-US" sz="2200" dirty="0">
                <a:latin typeface="Times New Roman" panose="02020603050405020304" pitchFamily="18" charset="0"/>
                <a:cs typeface="Times New Roman" panose="02020603050405020304" pitchFamily="18" charset="0"/>
              </a:rPr>
              <a:t>The biggest concern for the EU is its exports being displaced to RCEP signatories because of the preferred margins granted to the other members</a:t>
            </a:r>
          </a:p>
          <a:p>
            <a:r>
              <a:rPr lang="en-US" sz="2200" dirty="0">
                <a:latin typeface="Times New Roman" panose="02020603050405020304" pitchFamily="18" charset="0"/>
                <a:cs typeface="Times New Roman" panose="02020603050405020304" pitchFamily="18" charset="0"/>
              </a:rPr>
              <a:t>This is commonly described as a trade diversion</a:t>
            </a:r>
          </a:p>
        </p:txBody>
      </p:sp>
    </p:spTree>
    <p:extLst>
      <p:ext uri="{BB962C8B-B14F-4D97-AF65-F5344CB8AC3E}">
        <p14:creationId xmlns:p14="http://schemas.microsoft.com/office/powerpoint/2010/main" val="3629193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58B413-4278-46DB-B8E5-0B226BCE44C9}"/>
              </a:ext>
            </a:extLst>
          </p:cNvPr>
          <p:cNvSpPr>
            <a:spLocks noGrp="1"/>
          </p:cNvSpPr>
          <p:nvPr>
            <p:ph type="title"/>
          </p:nvPr>
        </p:nvSpPr>
        <p:spPr>
          <a:xfrm>
            <a:off x="677334" y="609600"/>
            <a:ext cx="8596668" cy="1074821"/>
          </a:xfrm>
        </p:spPr>
        <p:txBody>
          <a:bodyPr/>
          <a:lstStyle/>
          <a:p>
            <a:pPr algn="ctr"/>
            <a:r>
              <a:rPr lang="en-US"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xmlns="" id="{DCD5C6E4-6837-45BE-BF12-ECE42B0C5D08}"/>
              </a:ext>
            </a:extLst>
          </p:cNvPr>
          <p:cNvSpPr>
            <a:spLocks noGrp="1"/>
          </p:cNvSpPr>
          <p:nvPr>
            <p:ph idx="1"/>
          </p:nvPr>
        </p:nvSpPr>
        <p:spPr>
          <a:xfrm>
            <a:off x="677334" y="1684421"/>
            <a:ext cx="8596668" cy="4740442"/>
          </a:xfrm>
        </p:spPr>
        <p:txBody>
          <a:bodyPr>
            <a:normAutofit/>
          </a:bodyPr>
          <a:lstStyle/>
          <a:p>
            <a:r>
              <a:rPr lang="en-US" sz="2200" dirty="0">
                <a:latin typeface="Times New Roman" panose="02020603050405020304" pitchFamily="18" charset="0"/>
                <a:cs typeface="Times New Roman" panose="02020603050405020304" pitchFamily="18" charset="0"/>
              </a:rPr>
              <a:t>The RCEP will be responsible </a:t>
            </a:r>
            <a:r>
              <a:rPr lang="en-US" sz="2200" dirty="0" smtClean="0">
                <a:latin typeface="Times New Roman" panose="02020603050405020304" pitchFamily="18" charset="0"/>
                <a:cs typeface="Times New Roman" panose="02020603050405020304" pitchFamily="18" charset="0"/>
              </a:rPr>
              <a:t>for numerous </a:t>
            </a:r>
            <a:r>
              <a:rPr lang="en-US" sz="2200" dirty="0">
                <a:latin typeface="Times New Roman" panose="02020603050405020304" pitchFamily="18" charset="0"/>
                <a:cs typeface="Times New Roman" panose="02020603050405020304" pitchFamily="18" charset="0"/>
              </a:rPr>
              <a:t>shifts of companies due to the tariffs provided</a:t>
            </a:r>
          </a:p>
          <a:p>
            <a:r>
              <a:rPr lang="en-US" sz="2200" dirty="0">
                <a:latin typeface="Times New Roman" panose="02020603050405020304" pitchFamily="18" charset="0"/>
                <a:cs typeface="Times New Roman" panose="02020603050405020304" pitchFamily="18" charset="0"/>
              </a:rPr>
              <a:t>This in </a:t>
            </a:r>
            <a:r>
              <a:rPr lang="en-US" sz="2200" dirty="0" smtClean="0">
                <a:latin typeface="Times New Roman" panose="02020603050405020304" pitchFamily="18" charset="0"/>
                <a:cs typeface="Times New Roman" panose="02020603050405020304" pitchFamily="18" charset="0"/>
              </a:rPr>
              <a:t>turn </a:t>
            </a:r>
            <a:r>
              <a:rPr lang="en-US" sz="2200" dirty="0">
                <a:latin typeface="Times New Roman" panose="02020603050405020304" pitchFamily="18" charset="0"/>
                <a:cs typeface="Times New Roman" panose="02020603050405020304" pitchFamily="18" charset="0"/>
              </a:rPr>
              <a:t>will hurt major economic powerhouses especially those who are dissociated totally with the Pacific region</a:t>
            </a:r>
          </a:p>
          <a:p>
            <a:r>
              <a:rPr lang="en-US" sz="2200" dirty="0">
                <a:latin typeface="Times New Roman" panose="02020603050405020304" pitchFamily="18" charset="0"/>
                <a:cs typeface="Times New Roman" panose="02020603050405020304" pitchFamily="18" charset="0"/>
              </a:rPr>
              <a:t>Those that are rigid to change such as the US may be significantly affected when the Pacific region takes over as the number one powerhouse economically</a:t>
            </a:r>
          </a:p>
          <a:p>
            <a:r>
              <a:rPr lang="en-US" sz="2200" dirty="0">
                <a:latin typeface="Times New Roman" panose="02020603050405020304" pitchFamily="18" charset="0"/>
                <a:cs typeface="Times New Roman" panose="02020603050405020304" pitchFamily="18" charset="0"/>
              </a:rPr>
              <a:t>If the current trend continues, most companies will be forced to reduce prices or even shut down completely</a:t>
            </a:r>
          </a:p>
        </p:txBody>
      </p:sp>
    </p:spTree>
    <p:extLst>
      <p:ext uri="{BB962C8B-B14F-4D97-AF65-F5344CB8AC3E}">
        <p14:creationId xmlns:p14="http://schemas.microsoft.com/office/powerpoint/2010/main" val="1253649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A0DAF6-57AD-45EB-8A38-4C07279BFD8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xmlns="" id="{99692A1B-6515-48CC-BD47-59DEA9BB0CB0}"/>
              </a:ext>
            </a:extLst>
          </p:cNvPr>
          <p:cNvSpPr>
            <a:spLocks noGrp="1"/>
          </p:cNvSpPr>
          <p:nvPr>
            <p:ph idx="1"/>
          </p:nvPr>
        </p:nvSpPr>
        <p:spPr>
          <a:xfrm>
            <a:off x="677334" y="1445741"/>
            <a:ext cx="8596668" cy="4979122"/>
          </a:xfrm>
        </p:spPr>
        <p:txBody>
          <a:bodyPr>
            <a:normAutofit/>
          </a:bodyPr>
          <a:lstStyle/>
          <a:p>
            <a:pPr marL="0" indent="-457200">
              <a:buNone/>
            </a:pPr>
            <a:r>
              <a:rPr lang="en-US" dirty="0" err="1">
                <a:latin typeface="Times New Roman" panose="02020603050405020304" pitchFamily="18" charset="0"/>
                <a:cs typeface="Times New Roman" panose="02020603050405020304" pitchFamily="18" charset="0"/>
              </a:rPr>
              <a:t>Dadush</a:t>
            </a:r>
            <a:r>
              <a:rPr lang="en-US" dirty="0">
                <a:latin typeface="Times New Roman" panose="02020603050405020304" pitchFamily="18" charset="0"/>
                <a:cs typeface="Times New Roman" panose="02020603050405020304" pitchFamily="18" charset="0"/>
              </a:rPr>
              <a:t>, U., &amp; </a:t>
            </a:r>
            <a:r>
              <a:rPr lang="en-US" dirty="0" err="1">
                <a:latin typeface="Times New Roman" panose="02020603050405020304" pitchFamily="18" charset="0"/>
                <a:cs typeface="Times New Roman" panose="02020603050405020304" pitchFamily="18" charset="0"/>
              </a:rPr>
              <a:t>Darandary</a:t>
            </a:r>
            <a:r>
              <a:rPr lang="en-US" dirty="0">
                <a:latin typeface="Times New Roman" panose="02020603050405020304" pitchFamily="18" charset="0"/>
                <a:cs typeface="Times New Roman" panose="02020603050405020304" pitchFamily="18" charset="0"/>
              </a:rPr>
              <a:t>, A. (2020). The Impact of the RCEP on the European Union. The </a:t>
            </a:r>
            <a:r>
              <a:rPr lang="en-US" dirty="0" smtClean="0">
                <a:latin typeface="Times New Roman" panose="02020603050405020304" pitchFamily="18" charset="0"/>
                <a:cs typeface="Times New Roman" panose="02020603050405020304" pitchFamily="18" charset="0"/>
              </a:rPr>
              <a:t>	ASEAN </a:t>
            </a:r>
            <a:r>
              <a:rPr lang="en-US" dirty="0">
                <a:latin typeface="Times New Roman" panose="02020603050405020304" pitchFamily="18" charset="0"/>
                <a:cs typeface="Times New Roman" panose="02020603050405020304" pitchFamily="18" charset="0"/>
              </a:rPr>
              <a:t>Post. </a:t>
            </a:r>
            <a:r>
              <a:rPr lang="en-US" dirty="0">
                <a:latin typeface="Times New Roman" panose="02020603050405020304" pitchFamily="18" charset="0"/>
                <a:cs typeface="Times New Roman" panose="02020603050405020304" pitchFamily="18" charset="0"/>
                <a:hlinkClick r:id="rId2"/>
              </a:rPr>
              <a:t>https://</a:t>
            </a:r>
            <a:r>
              <a:rPr lang="en-US" dirty="0" smtClean="0">
                <a:latin typeface="Times New Roman" panose="02020603050405020304" pitchFamily="18" charset="0"/>
                <a:cs typeface="Times New Roman" panose="02020603050405020304" pitchFamily="18" charset="0"/>
                <a:hlinkClick r:id="rId2"/>
              </a:rPr>
              <a:t>theaseanpost.com/article/impact-rcep-european-union</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0" indent="-457200">
              <a:buNone/>
            </a:pPr>
            <a:r>
              <a:rPr lang="en-US" dirty="0">
                <a:latin typeface="Times New Roman" panose="02020603050405020304" pitchFamily="18" charset="0"/>
                <a:cs typeface="Times New Roman" panose="02020603050405020304" pitchFamily="18" charset="0"/>
              </a:rPr>
              <a:t>International Business. (2012). Chapter 7: Foreign Exchange and the Global Capital </a:t>
            </a:r>
            <a:r>
              <a:rPr lang="en-US" dirty="0" smtClean="0">
                <a:latin typeface="Times New Roman" panose="02020603050405020304" pitchFamily="18" charset="0"/>
                <a:cs typeface="Times New Roman" panose="02020603050405020304" pitchFamily="18" charset="0"/>
              </a:rPr>
              <a:t>	Markets</a:t>
            </a:r>
            <a:r>
              <a:rPr lang="en-US" dirty="0">
                <a:latin typeface="Times New Roman" panose="02020603050405020304" pitchFamily="18" charset="0"/>
                <a:cs typeface="Times New Roman" panose="02020603050405020304" pitchFamily="18" charset="0"/>
              </a:rPr>
              <a:t>.  In International Business. </a:t>
            </a:r>
            <a:r>
              <a:rPr lang="en-US" dirty="0">
                <a:latin typeface="Times New Roman" panose="02020603050405020304" pitchFamily="18" charset="0"/>
                <a:cs typeface="Times New Roman" panose="02020603050405020304" pitchFamily="18" charset="0"/>
                <a:hlinkClick r:id="rId3"/>
              </a:rPr>
              <a:t>https://</a:t>
            </a:r>
            <a:r>
              <a:rPr lang="en-US" dirty="0" smtClean="0">
                <a:latin typeface="Times New Roman" panose="02020603050405020304" pitchFamily="18" charset="0"/>
                <a:cs typeface="Times New Roman" panose="02020603050405020304" pitchFamily="18" charset="0"/>
                <a:hlinkClick r:id="rId3"/>
              </a:rPr>
              <a:t>saylordotorg.github.io/text_international-</a:t>
            </a:r>
            <a:r>
              <a:rPr lang="en-US" dirty="0" smtClean="0">
                <a:latin typeface="Times New Roman" panose="02020603050405020304" pitchFamily="18" charset="0"/>
                <a:cs typeface="Times New Roman" panose="02020603050405020304" pitchFamily="18" charset="0"/>
              </a:rPr>
              <a:t>	business</a:t>
            </a:r>
            <a:r>
              <a:rPr lang="en-US" dirty="0">
                <a:latin typeface="Times New Roman" panose="02020603050405020304" pitchFamily="18" charset="0"/>
                <a:cs typeface="Times New Roman" panose="02020603050405020304" pitchFamily="18" charset="0"/>
              </a:rPr>
              <a:t>/. Licensed under CC BY-NC-SA 3.0.</a:t>
            </a:r>
          </a:p>
          <a:p>
            <a:pPr marL="0" indent="-457200">
              <a:buNone/>
            </a:pPr>
            <a:r>
              <a:rPr lang="en-US" dirty="0" err="1">
                <a:latin typeface="Times New Roman" panose="02020603050405020304" pitchFamily="18" charset="0"/>
                <a:cs typeface="Times New Roman" panose="02020603050405020304" pitchFamily="18" charset="0"/>
              </a:rPr>
              <a:t>Kuo</a:t>
            </a:r>
            <a:r>
              <a:rPr lang="en-US" dirty="0">
                <a:latin typeface="Times New Roman" panose="02020603050405020304" pitchFamily="18" charset="0"/>
                <a:cs typeface="Times New Roman" panose="02020603050405020304" pitchFamily="18" charset="0"/>
              </a:rPr>
              <a:t>, M. (2020). RCEP: The Future of Trade in Asia. Thediplomat.com. </a:t>
            </a:r>
            <a:r>
              <a:rPr lang="en-US" dirty="0" smtClean="0">
                <a:latin typeface="Times New Roman" panose="02020603050405020304" pitchFamily="18" charset="0"/>
                <a:cs typeface="Times New Roman" panose="02020603050405020304" pitchFamily="18" charset="0"/>
              </a:rPr>
              <a:t>	https</a:t>
            </a:r>
            <a:r>
              <a:rPr lang="en-US" dirty="0">
                <a:latin typeface="Times New Roman" panose="02020603050405020304" pitchFamily="18" charset="0"/>
                <a:cs typeface="Times New Roman" panose="02020603050405020304" pitchFamily="18" charset="0"/>
              </a:rPr>
              <a:t>://thediplomat.com/2020/12/rcep-the-future-of-trade-in-asia/. </a:t>
            </a:r>
          </a:p>
          <a:p>
            <a:pPr marL="0" indent="-457200">
              <a:buNone/>
            </a:pPr>
            <a:r>
              <a:rPr lang="en-US" dirty="0">
                <a:latin typeface="Times New Roman" panose="02020603050405020304" pitchFamily="18" charset="0"/>
                <a:cs typeface="Times New Roman" panose="02020603050405020304" pitchFamily="18" charset="0"/>
              </a:rPr>
              <a:t>McDonald, T. (2020). What is the Regional Comprehensive Economic Partnership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RCEP)? BBC News. </a:t>
            </a:r>
            <a:r>
              <a:rPr lang="en-US" dirty="0">
                <a:latin typeface="Times New Roman" panose="02020603050405020304" pitchFamily="18" charset="0"/>
                <a:cs typeface="Times New Roman" panose="02020603050405020304" pitchFamily="18" charset="0"/>
                <a:hlinkClick r:id="rId4"/>
              </a:rPr>
              <a:t>https://</a:t>
            </a:r>
            <a:r>
              <a:rPr lang="en-US" dirty="0" smtClean="0">
                <a:latin typeface="Times New Roman" panose="02020603050405020304" pitchFamily="18" charset="0"/>
                <a:cs typeface="Times New Roman" panose="02020603050405020304" pitchFamily="18" charset="0"/>
                <a:hlinkClick r:id="rId4"/>
              </a:rPr>
              <a:t>www.bbc.com/news/business-54899254</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0" indent="-457200">
              <a:buNone/>
            </a:pPr>
            <a:r>
              <a:rPr lang="en-US" dirty="0">
                <a:latin typeface="Times New Roman" panose="02020603050405020304" pitchFamily="18" charset="0"/>
                <a:cs typeface="Times New Roman" panose="02020603050405020304" pitchFamily="18" charset="0"/>
              </a:rPr>
              <a:t>Nytimes.com. (2020). China-Led Trade Pact Is Signed, in Challenge to U.S. </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hlinkClick r:id="rId5"/>
              </a:rPr>
              <a:t>https</a:t>
            </a:r>
            <a:r>
              <a:rPr lang="en-US" dirty="0">
                <a:latin typeface="Times New Roman" panose="02020603050405020304" pitchFamily="18" charset="0"/>
                <a:cs typeface="Times New Roman" panose="02020603050405020304" pitchFamily="18" charset="0"/>
                <a:hlinkClick r:id="rId5"/>
              </a:rPr>
              <a:t>://</a:t>
            </a:r>
            <a:r>
              <a:rPr lang="en-US" dirty="0" smtClean="0">
                <a:latin typeface="Times New Roman" panose="02020603050405020304" pitchFamily="18" charset="0"/>
                <a:cs typeface="Times New Roman" panose="02020603050405020304" pitchFamily="18" charset="0"/>
                <a:hlinkClick r:id="rId5"/>
              </a:rPr>
              <a:t>www.nytimes.com/2020/11/15/business/china-trade-rcep.html</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0" indent="-457200">
              <a:buNone/>
            </a:pPr>
            <a:r>
              <a:rPr lang="en-US" dirty="0">
                <a:latin typeface="Times New Roman" panose="02020603050405020304" pitchFamily="18" charset="0"/>
                <a:cs typeface="Times New Roman" panose="02020603050405020304" pitchFamily="18" charset="0"/>
              </a:rPr>
              <a:t>The Economist. (2020). The Meaning of RCEP, the World’s Biggest Trade Agreement. </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hlinkClick r:id="rId6"/>
              </a:rPr>
              <a:t>https</a:t>
            </a:r>
            <a:r>
              <a:rPr lang="en-US" dirty="0">
                <a:latin typeface="Times New Roman" panose="02020603050405020304" pitchFamily="18" charset="0"/>
                <a:cs typeface="Times New Roman" panose="02020603050405020304" pitchFamily="18" charset="0"/>
                <a:hlinkClick r:id="rId6"/>
              </a:rPr>
              <a:t>://</a:t>
            </a:r>
            <a:r>
              <a:rPr lang="en-US" dirty="0" smtClean="0">
                <a:latin typeface="Times New Roman" panose="02020603050405020304" pitchFamily="18" charset="0"/>
                <a:cs typeface="Times New Roman" panose="02020603050405020304" pitchFamily="18" charset="0"/>
                <a:hlinkClick r:id="rId6"/>
              </a:rPr>
              <a:t>www.economist.com/finance-and-economics/2020/11/15/the-meaning-of-rcep-</a:t>
            </a:r>
            <a:r>
              <a:rPr lang="en-US" dirty="0" smtClean="0">
                <a:latin typeface="Times New Roman" panose="02020603050405020304" pitchFamily="18" charset="0"/>
                <a:cs typeface="Times New Roman" panose="02020603050405020304" pitchFamily="18" charset="0"/>
              </a:rPr>
              <a:t>	</a:t>
            </a:r>
            <a:r>
              <a:rPr lang="en-US" u="sng" dirty="0" smtClean="0">
                <a:solidFill>
                  <a:schemeClr val="accent1"/>
                </a:solidFill>
                <a:latin typeface="Times New Roman" panose="02020603050405020304" pitchFamily="18" charset="0"/>
                <a:cs typeface="Times New Roman" panose="02020603050405020304" pitchFamily="18" charset="0"/>
              </a:rPr>
              <a:t>the-worlds-biggest-trade-agreement  </a:t>
            </a:r>
            <a:endParaRPr lang="en-US" u="sng" dirty="0">
              <a:solidFill>
                <a:schemeClr val="accent1"/>
              </a:solidFill>
              <a:latin typeface="Times New Roman" panose="02020603050405020304" pitchFamily="18" charset="0"/>
              <a:cs typeface="Times New Roman" panose="02020603050405020304" pitchFamily="18" charset="0"/>
            </a:endParaRPr>
          </a:p>
          <a:p>
            <a:pPr indent="-457200"/>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868669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174</TotalTime>
  <Words>2385</Words>
  <Application>Microsoft Office PowerPoint</Application>
  <PresentationFormat>Widescreen</PresentationFormat>
  <Paragraphs>94</Paragraphs>
  <Slides>15</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Times New Roman</vt:lpstr>
      <vt:lpstr>Trebuchet MS</vt:lpstr>
      <vt:lpstr>Wingdings 3</vt:lpstr>
      <vt:lpstr>Facet</vt:lpstr>
      <vt:lpstr> Regional Comprehensive Economic Partnership</vt:lpstr>
      <vt:lpstr>Introduction</vt:lpstr>
      <vt:lpstr>The Event</vt:lpstr>
      <vt:lpstr>The Event Cont…</vt:lpstr>
      <vt:lpstr>The Event Cont…</vt:lpstr>
      <vt:lpstr>Effects on World Economy</vt:lpstr>
      <vt:lpstr>Effects on World Economy Cont… </vt:lpstr>
      <vt:lpstr>Effects on World Economy Cont… </vt:lpstr>
      <vt:lpstr>Effects on World Economy Cont… </vt:lpstr>
      <vt:lpstr>Effects on World Economy Cont… </vt:lpstr>
      <vt:lpstr>Effects on World Economy Cont… </vt:lpstr>
      <vt:lpstr>Effects on World Economy Cont… </vt:lpstr>
      <vt:lpstr>Effects on World Economy Cont… </vt:lpstr>
      <vt:lpstr>Conclusion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LAPTOP</cp:lastModifiedBy>
  <cp:revision>24</cp:revision>
  <dcterms:created xsi:type="dcterms:W3CDTF">2020-12-15T18:54:12Z</dcterms:created>
  <dcterms:modified xsi:type="dcterms:W3CDTF">2020-12-16T04:24:59Z</dcterms:modified>
</cp:coreProperties>
</file>